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906" r:id="rId2"/>
  </p:sldMasterIdLst>
  <p:notesMasterIdLst>
    <p:notesMasterId r:id="rId96"/>
  </p:notesMasterIdLst>
  <p:handoutMasterIdLst>
    <p:handoutMasterId r:id="rId97"/>
  </p:handoutMasterIdLst>
  <p:sldIdLst>
    <p:sldId id="567" r:id="rId3"/>
    <p:sldId id="589" r:id="rId4"/>
    <p:sldId id="636" r:id="rId5"/>
    <p:sldId id="587" r:id="rId6"/>
    <p:sldId id="409" r:id="rId7"/>
    <p:sldId id="562" r:id="rId8"/>
    <p:sldId id="780" r:id="rId9"/>
    <p:sldId id="819" r:id="rId10"/>
    <p:sldId id="821" r:id="rId11"/>
    <p:sldId id="820" r:id="rId12"/>
    <p:sldId id="822" r:id="rId13"/>
    <p:sldId id="823" r:id="rId14"/>
    <p:sldId id="825" r:id="rId15"/>
    <p:sldId id="824" r:id="rId16"/>
    <p:sldId id="809" r:id="rId17"/>
    <p:sldId id="765" r:id="rId18"/>
    <p:sldId id="807" r:id="rId19"/>
    <p:sldId id="593" r:id="rId20"/>
    <p:sldId id="812" r:id="rId21"/>
    <p:sldId id="813" r:id="rId22"/>
    <p:sldId id="814" r:id="rId23"/>
    <p:sldId id="811" r:id="rId24"/>
    <p:sldId id="815" r:id="rId25"/>
    <p:sldId id="566" r:id="rId26"/>
    <p:sldId id="816" r:id="rId27"/>
    <p:sldId id="733" r:id="rId28"/>
    <p:sldId id="806" r:id="rId29"/>
    <p:sldId id="774" r:id="rId30"/>
    <p:sldId id="797" r:id="rId31"/>
    <p:sldId id="798" r:id="rId32"/>
    <p:sldId id="799" r:id="rId33"/>
    <p:sldId id="817" r:id="rId34"/>
    <p:sldId id="802" r:id="rId35"/>
    <p:sldId id="803" r:id="rId36"/>
    <p:sldId id="426" r:id="rId37"/>
    <p:sldId id="808" r:id="rId38"/>
    <p:sldId id="801" r:id="rId39"/>
    <p:sldId id="800" r:id="rId40"/>
    <p:sldId id="818" r:id="rId41"/>
    <p:sldId id="444" r:id="rId42"/>
    <p:sldId id="757" r:id="rId43"/>
    <p:sldId id="759" r:id="rId44"/>
    <p:sldId id="760" r:id="rId45"/>
    <p:sldId id="748" r:id="rId46"/>
    <p:sldId id="792" r:id="rId47"/>
    <p:sldId id="793" r:id="rId48"/>
    <p:sldId id="794" r:id="rId49"/>
    <p:sldId id="795" r:id="rId50"/>
    <p:sldId id="796" r:id="rId51"/>
    <p:sldId id="775" r:id="rId52"/>
    <p:sldId id="776" r:id="rId53"/>
    <p:sldId id="411" r:id="rId54"/>
    <p:sldId id="595" r:id="rId55"/>
    <p:sldId id="596" r:id="rId56"/>
    <p:sldId id="598" r:id="rId57"/>
    <p:sldId id="599" r:id="rId58"/>
    <p:sldId id="600" r:id="rId59"/>
    <p:sldId id="601" r:id="rId60"/>
    <p:sldId id="602" r:id="rId61"/>
    <p:sldId id="603" r:id="rId62"/>
    <p:sldId id="604" r:id="rId63"/>
    <p:sldId id="605" r:id="rId64"/>
    <p:sldId id="749" r:id="rId65"/>
    <p:sldId id="632" r:id="rId66"/>
    <p:sldId id="618" r:id="rId67"/>
    <p:sldId id="628" r:id="rId68"/>
    <p:sldId id="779" r:id="rId69"/>
    <p:sldId id="619" r:id="rId70"/>
    <p:sldId id="778" r:id="rId71"/>
    <p:sldId id="777" r:id="rId72"/>
    <p:sldId id="623" r:id="rId73"/>
    <p:sldId id="624" r:id="rId74"/>
    <p:sldId id="625" r:id="rId75"/>
    <p:sldId id="626" r:id="rId76"/>
    <p:sldId id="627" r:id="rId77"/>
    <p:sldId id="629" r:id="rId78"/>
    <p:sldId id="766" r:id="rId79"/>
    <p:sldId id="767" r:id="rId80"/>
    <p:sldId id="768" r:id="rId81"/>
    <p:sldId id="769" r:id="rId82"/>
    <p:sldId id="770" r:id="rId83"/>
    <p:sldId id="771" r:id="rId84"/>
    <p:sldId id="772" r:id="rId85"/>
    <p:sldId id="773" r:id="rId86"/>
    <p:sldId id="781" r:id="rId87"/>
    <p:sldId id="782" r:id="rId88"/>
    <p:sldId id="783" r:id="rId89"/>
    <p:sldId id="784" r:id="rId90"/>
    <p:sldId id="785" r:id="rId91"/>
    <p:sldId id="786" r:id="rId92"/>
    <p:sldId id="787" r:id="rId93"/>
    <p:sldId id="788" r:id="rId94"/>
    <p:sldId id="789" r:id="rId9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BA8A8A"/>
    <a:srgbClr val="009900"/>
    <a:srgbClr val="FF0000"/>
    <a:srgbClr val="FF0066"/>
    <a:srgbClr val="6699FF"/>
    <a:srgbClr val="33CC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4" autoAdjust="0"/>
    <p:restoredTop sz="64942" autoAdjust="0"/>
  </p:normalViewPr>
  <p:slideViewPr>
    <p:cSldViewPr>
      <p:cViewPr>
        <p:scale>
          <a:sx n="50" d="100"/>
          <a:sy n="50" d="100"/>
        </p:scale>
        <p:origin x="-1723" y="-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E0B71-5DA3-4DE7-AC84-02EE6EE80604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2DE666E-D200-431D-9EF8-9C2DAB7AA007}">
      <dgm:prSet phldrT="[Metin]" custT="1"/>
      <dgm:spPr/>
      <dgm:t>
        <a:bodyPr/>
        <a:lstStyle/>
        <a:p>
          <a:pPr algn="ctr"/>
          <a:r>
            <a:rPr lang="en-US" sz="3200" b="1" cap="none" spc="50" noProof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Why Clusters are important?</a:t>
          </a:r>
          <a:br>
            <a:rPr lang="en-US" sz="3200" b="1" cap="none" spc="50" noProof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</a:br>
          <a:endParaRPr lang="en-US" sz="3200" noProof="0"/>
        </a:p>
      </dgm:t>
    </dgm:pt>
    <dgm:pt modelId="{C5F51592-910E-447A-8ACA-F10BA8ADC0BD}" type="parTrans" cxnId="{F539FB8F-447A-4F46-90B5-EF4A567FF080}">
      <dgm:prSet/>
      <dgm:spPr/>
      <dgm:t>
        <a:bodyPr/>
        <a:lstStyle/>
        <a:p>
          <a:endParaRPr lang="en-US" noProof="0"/>
        </a:p>
      </dgm:t>
    </dgm:pt>
    <dgm:pt modelId="{5EAAD42E-535A-42FB-A06A-2AFB6C04380E}" type="sibTrans" cxnId="{F539FB8F-447A-4F46-90B5-EF4A567FF080}">
      <dgm:prSet/>
      <dgm:spPr/>
      <dgm:t>
        <a:bodyPr/>
        <a:lstStyle/>
        <a:p>
          <a:endParaRPr lang="en-US" noProof="0"/>
        </a:p>
      </dgm:t>
    </dgm:pt>
    <dgm:pt modelId="{F4A2F403-3932-45ED-ACCD-7C57387966B0}">
      <dgm:prSet phldrT="[Metin]" phldr="1"/>
      <dgm:spPr/>
      <dgm:t>
        <a:bodyPr/>
        <a:lstStyle/>
        <a:p>
          <a:endParaRPr lang="en-US" noProof="0"/>
        </a:p>
      </dgm:t>
    </dgm:pt>
    <dgm:pt modelId="{13AE5ED1-6FFE-4C6C-9281-4D866A14AEE7}" type="sibTrans" cxnId="{942D1D7C-A241-409B-B7D4-62D502FE65F5}">
      <dgm:prSet/>
      <dgm:spPr/>
      <dgm:t>
        <a:bodyPr/>
        <a:lstStyle/>
        <a:p>
          <a:endParaRPr lang="en-US" noProof="0"/>
        </a:p>
      </dgm:t>
    </dgm:pt>
    <dgm:pt modelId="{9A0E2086-28EF-45AA-BB1F-1A36A522FB55}" type="parTrans" cxnId="{942D1D7C-A241-409B-B7D4-62D502FE65F5}">
      <dgm:prSet/>
      <dgm:spPr/>
      <dgm:t>
        <a:bodyPr/>
        <a:lstStyle/>
        <a:p>
          <a:endParaRPr lang="en-US" noProof="0"/>
        </a:p>
      </dgm:t>
    </dgm:pt>
    <dgm:pt modelId="{CB3AE283-E4A4-4BB7-8DFF-862AF43761D4}">
      <dgm:prSet phldrT="[Metin]" phldr="1"/>
      <dgm:spPr/>
      <dgm:t>
        <a:bodyPr/>
        <a:lstStyle/>
        <a:p>
          <a:endParaRPr lang="en-US" noProof="0"/>
        </a:p>
      </dgm:t>
    </dgm:pt>
    <dgm:pt modelId="{167E6B30-6619-4CC5-BB2F-CB8D939B8F07}" type="sibTrans" cxnId="{3A499674-F91A-4E4B-938D-ADE5F0106428}">
      <dgm:prSet/>
      <dgm:spPr/>
      <dgm:t>
        <a:bodyPr/>
        <a:lstStyle/>
        <a:p>
          <a:endParaRPr lang="en-US" noProof="0"/>
        </a:p>
      </dgm:t>
    </dgm:pt>
    <dgm:pt modelId="{53B6FAB1-2A4B-487C-9D4A-A014B820DB04}" type="parTrans" cxnId="{3A499674-F91A-4E4B-938D-ADE5F0106428}">
      <dgm:prSet/>
      <dgm:spPr/>
      <dgm:t>
        <a:bodyPr/>
        <a:lstStyle/>
        <a:p>
          <a:endParaRPr lang="en-US" noProof="0"/>
        </a:p>
      </dgm:t>
    </dgm:pt>
    <dgm:pt modelId="{9D27894B-A276-46B6-9F04-89829BAE309E}">
      <dgm:prSet phldrT="[Metin]" custT="1"/>
      <dgm:spPr/>
      <dgm:t>
        <a:bodyPr/>
        <a:lstStyle/>
        <a:p>
          <a:r>
            <a:rPr lang="en-US" sz="2800" b="1" noProof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For regional development, prosperity, reaching to the highest level of technology and to exist in the future is the best model and a tool for developing countries.</a:t>
          </a:r>
          <a:r>
            <a:rPr lang="en-US" sz="2800" noProof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 </a:t>
          </a:r>
          <a:endParaRPr lang="en-US" sz="2800" noProof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B0E02C6-D505-431E-818E-0D9BD8CBB280}" type="sibTrans" cxnId="{EEEDF278-A50B-434F-AF3E-DDAD28C9BF3D}">
      <dgm:prSet/>
      <dgm:spPr/>
      <dgm:t>
        <a:bodyPr/>
        <a:lstStyle/>
        <a:p>
          <a:endParaRPr lang="en-US" noProof="0"/>
        </a:p>
      </dgm:t>
    </dgm:pt>
    <dgm:pt modelId="{ED9559B4-4AD8-4B27-B0DB-0C277FB57B4B}" type="parTrans" cxnId="{EEEDF278-A50B-434F-AF3E-DDAD28C9BF3D}">
      <dgm:prSet/>
      <dgm:spPr/>
      <dgm:t>
        <a:bodyPr/>
        <a:lstStyle/>
        <a:p>
          <a:endParaRPr lang="en-US" noProof="0"/>
        </a:p>
      </dgm:t>
    </dgm:pt>
    <dgm:pt modelId="{1A46E566-ADB2-4C2E-8DAE-7037FDD63AA2}" type="pres">
      <dgm:prSet presAssocID="{684E0B71-5DA3-4DE7-AC84-02EE6EE806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E2320E-508D-4BF6-B879-774362EA1DB9}" type="pres">
      <dgm:prSet presAssocID="{52DE666E-D200-431D-9EF8-9C2DAB7AA007}" presName="parentText" presStyleLbl="node1" presStyleIdx="0" presStyleCnt="2" custScaleY="467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9F8EF-2A7A-455F-AC0F-94860389FA36}" type="pres">
      <dgm:prSet presAssocID="{52DE666E-D200-431D-9EF8-9C2DAB7AA00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0A5EB-6783-47D4-9E92-6D060B8CD494}" type="pres">
      <dgm:prSet presAssocID="{9D27894B-A276-46B6-9F04-89829BAE309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253E3-5836-4D7D-891B-DBFF8F997A30}" type="pres">
      <dgm:prSet presAssocID="{9D27894B-A276-46B6-9F04-89829BAE309E}" presName="childText" presStyleLbl="revTx" presStyleIdx="1" presStyleCnt="2" custLinFactNeighborY="2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3DE5-F539-493C-8D07-BAEA8D1D79FB}" type="presOf" srcId="{CB3AE283-E4A4-4BB7-8DFF-862AF43761D4}" destId="{A8E253E3-5836-4D7D-891B-DBFF8F997A30}" srcOrd="0" destOrd="0" presId="urn:microsoft.com/office/officeart/2005/8/layout/vList2"/>
    <dgm:cxn modelId="{7E1BFA8A-1585-450F-8BB4-8F2484378372}" type="presOf" srcId="{684E0B71-5DA3-4DE7-AC84-02EE6EE80604}" destId="{1A46E566-ADB2-4C2E-8DAE-7037FDD63AA2}" srcOrd="0" destOrd="0" presId="urn:microsoft.com/office/officeart/2005/8/layout/vList2"/>
    <dgm:cxn modelId="{3A499674-F91A-4E4B-938D-ADE5F0106428}" srcId="{9D27894B-A276-46B6-9F04-89829BAE309E}" destId="{CB3AE283-E4A4-4BB7-8DFF-862AF43761D4}" srcOrd="0" destOrd="0" parTransId="{53B6FAB1-2A4B-487C-9D4A-A014B820DB04}" sibTransId="{167E6B30-6619-4CC5-BB2F-CB8D939B8F07}"/>
    <dgm:cxn modelId="{942D1D7C-A241-409B-B7D4-62D502FE65F5}" srcId="{52DE666E-D200-431D-9EF8-9C2DAB7AA007}" destId="{F4A2F403-3932-45ED-ACCD-7C57387966B0}" srcOrd="0" destOrd="0" parTransId="{9A0E2086-28EF-45AA-BB1F-1A36A522FB55}" sibTransId="{13AE5ED1-6FFE-4C6C-9281-4D866A14AEE7}"/>
    <dgm:cxn modelId="{04A20BA4-4C9B-4B84-936A-D1BA7E428803}" type="presOf" srcId="{52DE666E-D200-431D-9EF8-9C2DAB7AA007}" destId="{24E2320E-508D-4BF6-B879-774362EA1DB9}" srcOrd="0" destOrd="0" presId="urn:microsoft.com/office/officeart/2005/8/layout/vList2"/>
    <dgm:cxn modelId="{852C7786-3162-4E75-A78F-EFABF68D1335}" type="presOf" srcId="{F4A2F403-3932-45ED-ACCD-7C57387966B0}" destId="{B389F8EF-2A7A-455F-AC0F-94860389FA36}" srcOrd="0" destOrd="0" presId="urn:microsoft.com/office/officeart/2005/8/layout/vList2"/>
    <dgm:cxn modelId="{FEA68B80-8115-414E-9F59-8720147360E6}" type="presOf" srcId="{9D27894B-A276-46B6-9F04-89829BAE309E}" destId="{8910A5EB-6783-47D4-9E92-6D060B8CD494}" srcOrd="0" destOrd="0" presId="urn:microsoft.com/office/officeart/2005/8/layout/vList2"/>
    <dgm:cxn modelId="{F539FB8F-447A-4F46-90B5-EF4A567FF080}" srcId="{684E0B71-5DA3-4DE7-AC84-02EE6EE80604}" destId="{52DE666E-D200-431D-9EF8-9C2DAB7AA007}" srcOrd="0" destOrd="0" parTransId="{C5F51592-910E-447A-8ACA-F10BA8ADC0BD}" sibTransId="{5EAAD42E-535A-42FB-A06A-2AFB6C04380E}"/>
    <dgm:cxn modelId="{EEEDF278-A50B-434F-AF3E-DDAD28C9BF3D}" srcId="{684E0B71-5DA3-4DE7-AC84-02EE6EE80604}" destId="{9D27894B-A276-46B6-9F04-89829BAE309E}" srcOrd="1" destOrd="0" parTransId="{ED9559B4-4AD8-4B27-B0DB-0C277FB57B4B}" sibTransId="{3B0E02C6-D505-431E-818E-0D9BD8CBB280}"/>
    <dgm:cxn modelId="{D03BB57E-F0DC-46FC-A347-F3D993398C17}" type="presParOf" srcId="{1A46E566-ADB2-4C2E-8DAE-7037FDD63AA2}" destId="{24E2320E-508D-4BF6-B879-774362EA1DB9}" srcOrd="0" destOrd="0" presId="urn:microsoft.com/office/officeart/2005/8/layout/vList2"/>
    <dgm:cxn modelId="{1E962AF6-1410-4D29-807B-163D2F12B968}" type="presParOf" srcId="{1A46E566-ADB2-4C2E-8DAE-7037FDD63AA2}" destId="{B389F8EF-2A7A-455F-AC0F-94860389FA36}" srcOrd="1" destOrd="0" presId="urn:microsoft.com/office/officeart/2005/8/layout/vList2"/>
    <dgm:cxn modelId="{9613C07B-287F-4BE7-BDEA-E19C0857E342}" type="presParOf" srcId="{1A46E566-ADB2-4C2E-8DAE-7037FDD63AA2}" destId="{8910A5EB-6783-47D4-9E92-6D060B8CD494}" srcOrd="2" destOrd="0" presId="urn:microsoft.com/office/officeart/2005/8/layout/vList2"/>
    <dgm:cxn modelId="{11BB9BCC-FC1D-4194-A80D-002E1C574BB4}" type="presParOf" srcId="{1A46E566-ADB2-4C2E-8DAE-7037FDD63AA2}" destId="{A8E253E3-5836-4D7D-891B-DBFF8F997A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BEED6-FE8B-41A6-9BED-6214FB973F8D}" type="doc">
      <dgm:prSet loTypeId="urn:microsoft.com/office/officeart/2005/8/layout/cycle7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D414DA9-9755-4B15-B29A-0B49AC4DCE3F}">
      <dgm:prSet phldrT="[Metin]"/>
      <dgm:spPr/>
      <dgm:t>
        <a:bodyPr/>
        <a:lstStyle/>
        <a:p>
          <a:r>
            <a:rPr lang="en-US" b="1" noProof="0" smtClean="0"/>
            <a:t>Companies</a:t>
          </a:r>
          <a:endParaRPr lang="en-US" b="1" noProof="0"/>
        </a:p>
      </dgm:t>
    </dgm:pt>
    <dgm:pt modelId="{871D53F0-5203-45ED-A679-D5A4E26CFD40}" type="parTrans" cxnId="{AD7A7706-B85C-455A-83CE-1F86B5F28BEA}">
      <dgm:prSet/>
      <dgm:spPr/>
      <dgm:t>
        <a:bodyPr/>
        <a:lstStyle/>
        <a:p>
          <a:endParaRPr lang="en-US" noProof="0"/>
        </a:p>
      </dgm:t>
    </dgm:pt>
    <dgm:pt modelId="{77E758EF-8AC4-4A3C-BC48-38B31E8132AB}" type="sibTrans" cxnId="{AD7A7706-B85C-455A-83CE-1F86B5F28BEA}">
      <dgm:prSet/>
      <dgm:spPr/>
      <dgm:t>
        <a:bodyPr/>
        <a:lstStyle/>
        <a:p>
          <a:endParaRPr lang="en-US" noProof="0"/>
        </a:p>
      </dgm:t>
    </dgm:pt>
    <dgm:pt modelId="{B57DEF5F-D015-4467-A8BF-EA8AA0319503}">
      <dgm:prSet phldrT="[Metin]"/>
      <dgm:spPr/>
      <dgm:t>
        <a:bodyPr/>
        <a:lstStyle/>
        <a:p>
          <a:r>
            <a:rPr lang="en-US" b="1" noProof="0" smtClean="0"/>
            <a:t>Universities </a:t>
          </a:r>
          <a:endParaRPr lang="en-US" b="1" noProof="0"/>
        </a:p>
      </dgm:t>
    </dgm:pt>
    <dgm:pt modelId="{3E9EF93D-06C0-424C-BC06-E9295AD4271C}" type="parTrans" cxnId="{9B489599-296F-4A15-8586-09ECAD0ADBAB}">
      <dgm:prSet/>
      <dgm:spPr/>
      <dgm:t>
        <a:bodyPr/>
        <a:lstStyle/>
        <a:p>
          <a:endParaRPr lang="en-US" noProof="0"/>
        </a:p>
      </dgm:t>
    </dgm:pt>
    <dgm:pt modelId="{8E24D4AB-07EF-483D-AFEF-5652D7B5BC61}" type="sibTrans" cxnId="{9B489599-296F-4A15-8586-09ECAD0ADBAB}">
      <dgm:prSet/>
      <dgm:spPr/>
      <dgm:t>
        <a:bodyPr/>
        <a:lstStyle/>
        <a:p>
          <a:endParaRPr lang="en-US" noProof="0"/>
        </a:p>
      </dgm:t>
    </dgm:pt>
    <dgm:pt modelId="{059DC366-E075-4A4B-9ABC-9937C81DF74F}">
      <dgm:prSet phldrT="[Metin]"/>
      <dgm:spPr/>
      <dgm:t>
        <a:bodyPr/>
        <a:lstStyle/>
        <a:p>
          <a:r>
            <a:rPr lang="en-US" b="1" noProof="0" smtClean="0"/>
            <a:t>Finance Providers</a:t>
          </a:r>
        </a:p>
        <a:p>
          <a:r>
            <a:rPr lang="en-US" b="1" noProof="0" smtClean="0"/>
            <a:t>&amp; Related State Institutions</a:t>
          </a:r>
          <a:endParaRPr lang="en-US" b="1" noProof="0"/>
        </a:p>
      </dgm:t>
    </dgm:pt>
    <dgm:pt modelId="{0D437339-BC3B-4490-BE46-BCAFDA54E398}" type="parTrans" cxnId="{D161672A-92CE-41D9-95E9-82311E932823}">
      <dgm:prSet/>
      <dgm:spPr/>
      <dgm:t>
        <a:bodyPr/>
        <a:lstStyle/>
        <a:p>
          <a:endParaRPr lang="en-US" noProof="0"/>
        </a:p>
      </dgm:t>
    </dgm:pt>
    <dgm:pt modelId="{4C020F30-C7E1-4FFE-BF5F-265CFF4B46B9}" type="sibTrans" cxnId="{D161672A-92CE-41D9-95E9-82311E932823}">
      <dgm:prSet/>
      <dgm:spPr/>
      <dgm:t>
        <a:bodyPr/>
        <a:lstStyle/>
        <a:p>
          <a:endParaRPr lang="en-US" noProof="0"/>
        </a:p>
      </dgm:t>
    </dgm:pt>
    <dgm:pt modelId="{4B15A6C5-9C4D-4F61-B011-3E347622A672}" type="pres">
      <dgm:prSet presAssocID="{DF3BEED6-FE8B-41A6-9BED-6214FB973F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1BA5E-E615-4839-8EEA-DE077894C6CC}" type="pres">
      <dgm:prSet presAssocID="{3D414DA9-9755-4B15-B29A-0B49AC4DCE3F}" presName="node" presStyleLbl="node1" presStyleIdx="0" presStyleCnt="3" custRadScaleRad="77670" custRadScaleInc="-5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E2120-1DC5-4896-9E69-5444E0453665}" type="pres">
      <dgm:prSet presAssocID="{77E758EF-8AC4-4A3C-BC48-38B31E8132AB}" presName="sibTrans" presStyleLbl="sibTrans2D1" presStyleIdx="0" presStyleCnt="3" custLinFactNeighborX="10142" custLinFactNeighborY="-19872"/>
      <dgm:spPr/>
      <dgm:t>
        <a:bodyPr/>
        <a:lstStyle/>
        <a:p>
          <a:endParaRPr lang="en-US"/>
        </a:p>
      </dgm:t>
    </dgm:pt>
    <dgm:pt modelId="{E4C4F14F-0D5D-407C-BB07-94D24B8961D9}" type="pres">
      <dgm:prSet presAssocID="{77E758EF-8AC4-4A3C-BC48-38B31E8132A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0ADF2AA-B87E-445F-B22A-471347E27922}" type="pres">
      <dgm:prSet presAssocID="{B57DEF5F-D015-4467-A8BF-EA8AA0319503}" presName="node" presStyleLbl="node1" presStyleIdx="1" presStyleCnt="3" custRadScaleRad="87374" custRadScaleInc="-19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6B623-5634-4255-A4EF-6EDE893ECB2B}" type="pres">
      <dgm:prSet presAssocID="{8E24D4AB-07EF-483D-AFEF-5652D7B5BC6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D924DDE-B345-47FB-971E-65D16F3CAED2}" type="pres">
      <dgm:prSet presAssocID="{8E24D4AB-07EF-483D-AFEF-5652D7B5BC6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1ACED1-0697-4543-8982-BA7B3A48C831}" type="pres">
      <dgm:prSet presAssocID="{059DC366-E075-4A4B-9ABC-9937C81DF74F}" presName="node" presStyleLbl="node1" presStyleIdx="2" presStyleCnt="3" custScaleX="119688" custScaleY="139007" custRadScaleRad="88754" custRadScaleInc="19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A9353-DD9F-4DB8-8617-E55F86D187C2}" type="pres">
      <dgm:prSet presAssocID="{4C020F30-C7E1-4FFE-BF5F-265CFF4B46B9}" presName="sibTrans" presStyleLbl="sibTrans2D1" presStyleIdx="2" presStyleCnt="3" custLinFactNeighborX="-9938"/>
      <dgm:spPr/>
      <dgm:t>
        <a:bodyPr/>
        <a:lstStyle/>
        <a:p>
          <a:endParaRPr lang="en-US"/>
        </a:p>
      </dgm:t>
    </dgm:pt>
    <dgm:pt modelId="{6A379F4B-96D9-4991-9B53-1246EEC2F155}" type="pres">
      <dgm:prSet presAssocID="{4C020F30-C7E1-4FFE-BF5F-265CFF4B46B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AD5D38F-62AC-4ACC-AA2B-69973B0B1F66}" type="presOf" srcId="{77E758EF-8AC4-4A3C-BC48-38B31E8132AB}" destId="{FFBE2120-1DC5-4896-9E69-5444E0453665}" srcOrd="0" destOrd="0" presId="urn:microsoft.com/office/officeart/2005/8/layout/cycle7"/>
    <dgm:cxn modelId="{E586041D-E774-4B46-940B-54F29869020C}" type="presOf" srcId="{B57DEF5F-D015-4467-A8BF-EA8AA0319503}" destId="{00ADF2AA-B87E-445F-B22A-471347E27922}" srcOrd="0" destOrd="0" presId="urn:microsoft.com/office/officeart/2005/8/layout/cycle7"/>
    <dgm:cxn modelId="{E45106A3-BF8D-473F-BF4F-6924C5CFEE05}" type="presOf" srcId="{4C020F30-C7E1-4FFE-BF5F-265CFF4B46B9}" destId="{0E2A9353-DD9F-4DB8-8617-E55F86D187C2}" srcOrd="0" destOrd="0" presId="urn:microsoft.com/office/officeart/2005/8/layout/cycle7"/>
    <dgm:cxn modelId="{9B489599-296F-4A15-8586-09ECAD0ADBAB}" srcId="{DF3BEED6-FE8B-41A6-9BED-6214FB973F8D}" destId="{B57DEF5F-D015-4467-A8BF-EA8AA0319503}" srcOrd="1" destOrd="0" parTransId="{3E9EF93D-06C0-424C-BC06-E9295AD4271C}" sibTransId="{8E24D4AB-07EF-483D-AFEF-5652D7B5BC61}"/>
    <dgm:cxn modelId="{931AA0F6-3B97-413F-A486-A60DC1EFF9CA}" type="presOf" srcId="{77E758EF-8AC4-4A3C-BC48-38B31E8132AB}" destId="{E4C4F14F-0D5D-407C-BB07-94D24B8961D9}" srcOrd="1" destOrd="0" presId="urn:microsoft.com/office/officeart/2005/8/layout/cycle7"/>
    <dgm:cxn modelId="{461C0D52-436F-4828-9395-1EDD22318551}" type="presOf" srcId="{3D414DA9-9755-4B15-B29A-0B49AC4DCE3F}" destId="{5331BA5E-E615-4839-8EEA-DE077894C6CC}" srcOrd="0" destOrd="0" presId="urn:microsoft.com/office/officeart/2005/8/layout/cycle7"/>
    <dgm:cxn modelId="{269D8405-1F6C-424E-9701-7857173C426F}" type="presOf" srcId="{8E24D4AB-07EF-483D-AFEF-5652D7B5BC61}" destId="{BE76B623-5634-4255-A4EF-6EDE893ECB2B}" srcOrd="0" destOrd="0" presId="urn:microsoft.com/office/officeart/2005/8/layout/cycle7"/>
    <dgm:cxn modelId="{CEC07592-0DD7-43D5-AFF7-08B1D64163B2}" type="presOf" srcId="{059DC366-E075-4A4B-9ABC-9937C81DF74F}" destId="{F61ACED1-0697-4543-8982-BA7B3A48C831}" srcOrd="0" destOrd="0" presId="urn:microsoft.com/office/officeart/2005/8/layout/cycle7"/>
    <dgm:cxn modelId="{D161672A-92CE-41D9-95E9-82311E932823}" srcId="{DF3BEED6-FE8B-41A6-9BED-6214FB973F8D}" destId="{059DC366-E075-4A4B-9ABC-9937C81DF74F}" srcOrd="2" destOrd="0" parTransId="{0D437339-BC3B-4490-BE46-BCAFDA54E398}" sibTransId="{4C020F30-C7E1-4FFE-BF5F-265CFF4B46B9}"/>
    <dgm:cxn modelId="{163B2039-0C69-46F8-A1C3-B0AA808FA251}" type="presOf" srcId="{4C020F30-C7E1-4FFE-BF5F-265CFF4B46B9}" destId="{6A379F4B-96D9-4991-9B53-1246EEC2F155}" srcOrd="1" destOrd="0" presId="urn:microsoft.com/office/officeart/2005/8/layout/cycle7"/>
    <dgm:cxn modelId="{AD7A7706-B85C-455A-83CE-1F86B5F28BEA}" srcId="{DF3BEED6-FE8B-41A6-9BED-6214FB973F8D}" destId="{3D414DA9-9755-4B15-B29A-0B49AC4DCE3F}" srcOrd="0" destOrd="0" parTransId="{871D53F0-5203-45ED-A679-D5A4E26CFD40}" sibTransId="{77E758EF-8AC4-4A3C-BC48-38B31E8132AB}"/>
    <dgm:cxn modelId="{FCFC77B1-4ABF-4393-808B-321CCA1AC1FF}" type="presOf" srcId="{8E24D4AB-07EF-483D-AFEF-5652D7B5BC61}" destId="{CD924DDE-B345-47FB-971E-65D16F3CAED2}" srcOrd="1" destOrd="0" presId="urn:microsoft.com/office/officeart/2005/8/layout/cycle7"/>
    <dgm:cxn modelId="{C2604FED-776D-40BC-A058-09895C310917}" type="presOf" srcId="{DF3BEED6-FE8B-41A6-9BED-6214FB973F8D}" destId="{4B15A6C5-9C4D-4F61-B011-3E347622A672}" srcOrd="0" destOrd="0" presId="urn:microsoft.com/office/officeart/2005/8/layout/cycle7"/>
    <dgm:cxn modelId="{56839BEA-7643-4D18-8969-3F76A977A81D}" type="presParOf" srcId="{4B15A6C5-9C4D-4F61-B011-3E347622A672}" destId="{5331BA5E-E615-4839-8EEA-DE077894C6CC}" srcOrd="0" destOrd="0" presId="urn:microsoft.com/office/officeart/2005/8/layout/cycle7"/>
    <dgm:cxn modelId="{DE9227BD-5DAA-47AF-8929-AECF8ADF1F03}" type="presParOf" srcId="{4B15A6C5-9C4D-4F61-B011-3E347622A672}" destId="{FFBE2120-1DC5-4896-9E69-5444E0453665}" srcOrd="1" destOrd="0" presId="urn:microsoft.com/office/officeart/2005/8/layout/cycle7"/>
    <dgm:cxn modelId="{BA4D13B8-9364-4CDD-BA7D-EB00C4C5AC17}" type="presParOf" srcId="{FFBE2120-1DC5-4896-9E69-5444E0453665}" destId="{E4C4F14F-0D5D-407C-BB07-94D24B8961D9}" srcOrd="0" destOrd="0" presId="urn:microsoft.com/office/officeart/2005/8/layout/cycle7"/>
    <dgm:cxn modelId="{A5A3B9A5-7F41-471C-BB88-BF047DEC453B}" type="presParOf" srcId="{4B15A6C5-9C4D-4F61-B011-3E347622A672}" destId="{00ADF2AA-B87E-445F-B22A-471347E27922}" srcOrd="2" destOrd="0" presId="urn:microsoft.com/office/officeart/2005/8/layout/cycle7"/>
    <dgm:cxn modelId="{F0DF5C6C-B132-43B5-ACC8-5AF0FEBEFC56}" type="presParOf" srcId="{4B15A6C5-9C4D-4F61-B011-3E347622A672}" destId="{BE76B623-5634-4255-A4EF-6EDE893ECB2B}" srcOrd="3" destOrd="0" presId="urn:microsoft.com/office/officeart/2005/8/layout/cycle7"/>
    <dgm:cxn modelId="{3744E9BD-6C5C-4682-9174-0FA199F0621B}" type="presParOf" srcId="{BE76B623-5634-4255-A4EF-6EDE893ECB2B}" destId="{CD924DDE-B345-47FB-971E-65D16F3CAED2}" srcOrd="0" destOrd="0" presId="urn:microsoft.com/office/officeart/2005/8/layout/cycle7"/>
    <dgm:cxn modelId="{42AD2CCE-92C3-42AC-A914-70E0E98357F3}" type="presParOf" srcId="{4B15A6C5-9C4D-4F61-B011-3E347622A672}" destId="{F61ACED1-0697-4543-8982-BA7B3A48C831}" srcOrd="4" destOrd="0" presId="urn:microsoft.com/office/officeart/2005/8/layout/cycle7"/>
    <dgm:cxn modelId="{4AFF87FB-1702-4C61-9A09-BBB3BC57FC18}" type="presParOf" srcId="{4B15A6C5-9C4D-4F61-B011-3E347622A672}" destId="{0E2A9353-DD9F-4DB8-8617-E55F86D187C2}" srcOrd="5" destOrd="0" presId="urn:microsoft.com/office/officeart/2005/8/layout/cycle7"/>
    <dgm:cxn modelId="{CF32A3E3-1369-4950-8C1F-6B10B0831E4E}" type="presParOf" srcId="{0E2A9353-DD9F-4DB8-8617-E55F86D187C2}" destId="{6A379F4B-96D9-4991-9B53-1246EEC2F15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50A1E3-41C4-4233-808F-2AA7A2E7550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B2D8E0D4-3879-431C-97C0-22447F8677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dirty="0" smtClean="0">
              <a:ln>
                <a:noFill/>
              </a:ln>
              <a:solidFill>
                <a:srgbClr val="FF9933"/>
              </a:solidFill>
              <a:effectLst/>
              <a:latin typeface="Tahoma" pitchFamily="34" charset="0"/>
              <a:cs typeface="Arial" charset="0"/>
            </a:rPr>
            <a:t>Küme</a:t>
          </a:r>
          <a:endParaRPr kumimoji="0" lang="en-US" altLang="tr-TR" b="1" i="0" u="none" strike="noStrike" cap="none" normalizeH="0" baseline="0" dirty="0" smtClean="0">
            <a:ln>
              <a:noFill/>
            </a:ln>
            <a:solidFill>
              <a:srgbClr val="FF9933"/>
            </a:solidFill>
            <a:effectLst/>
            <a:latin typeface="Tahoma" pitchFamily="34" charset="0"/>
            <a:cs typeface="Arial" charset="0"/>
          </a:endParaRPr>
        </a:p>
      </dgm:t>
    </dgm:pt>
    <dgm:pt modelId="{2124BD1F-4ACA-4CF8-95B8-A755F11B2551}" type="parTrans" cxnId="{995B1AF6-A2EB-46A5-A202-57BEFB1ADB88}">
      <dgm:prSet/>
      <dgm:spPr/>
      <dgm:t>
        <a:bodyPr/>
        <a:lstStyle/>
        <a:p>
          <a:endParaRPr lang="tr-TR"/>
        </a:p>
      </dgm:t>
    </dgm:pt>
    <dgm:pt modelId="{8A9FF6E7-4FB8-4E00-BE2D-10F57DA74589}" type="sibTrans" cxnId="{995B1AF6-A2EB-46A5-A202-57BEFB1ADB88}">
      <dgm:prSet/>
      <dgm:spPr/>
      <dgm:t>
        <a:bodyPr/>
        <a:lstStyle/>
        <a:p>
          <a:endParaRPr lang="tr-TR"/>
        </a:p>
      </dgm:t>
    </dgm:pt>
    <dgm:pt modelId="{3180C392-C03A-4A78-8EE9-FF477E07A849}" type="pres">
      <dgm:prSet presAssocID="{0450A1E3-41C4-4233-808F-2AA7A2E7550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31678E-AA4B-490C-B068-1A91506D265F}" type="pres">
      <dgm:prSet presAssocID="{B2D8E0D4-3879-431C-97C0-22447F8677E5}" presName="centerShape" presStyleLbl="node0" presStyleIdx="0" presStyleCnt="1" custScaleX="104464" custLinFactNeighborX="-1989"/>
      <dgm:spPr/>
      <dgm:t>
        <a:bodyPr/>
        <a:lstStyle/>
        <a:p>
          <a:endParaRPr lang="tr-TR"/>
        </a:p>
      </dgm:t>
    </dgm:pt>
  </dgm:ptLst>
  <dgm:cxnLst>
    <dgm:cxn modelId="{A7D69DFE-E798-4098-AADE-1BA8674A8864}" type="presOf" srcId="{0450A1E3-41C4-4233-808F-2AA7A2E75505}" destId="{3180C392-C03A-4A78-8EE9-FF477E07A849}" srcOrd="0" destOrd="0" presId="urn:microsoft.com/office/officeart/2005/8/layout/radial1"/>
    <dgm:cxn modelId="{4A8AF68B-0B86-4939-8D34-480C9EFCC455}" type="presOf" srcId="{B2D8E0D4-3879-431C-97C0-22447F8677E5}" destId="{0731678E-AA4B-490C-B068-1A91506D265F}" srcOrd="0" destOrd="0" presId="urn:microsoft.com/office/officeart/2005/8/layout/radial1"/>
    <dgm:cxn modelId="{995B1AF6-A2EB-46A5-A202-57BEFB1ADB88}" srcId="{0450A1E3-41C4-4233-808F-2AA7A2E75505}" destId="{B2D8E0D4-3879-431C-97C0-22447F8677E5}" srcOrd="0" destOrd="0" parTransId="{2124BD1F-4ACA-4CF8-95B8-A755F11B2551}" sibTransId="{8A9FF6E7-4FB8-4E00-BE2D-10F57DA74589}"/>
    <dgm:cxn modelId="{EE7DBB95-DBCB-4456-8E7A-A7E5DF70D460}" type="presParOf" srcId="{3180C392-C03A-4A78-8EE9-FF477E07A849}" destId="{0731678E-AA4B-490C-B068-1A91506D265F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BDC392-7764-4C54-AB87-839D102B995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DA073-5E2E-4613-8030-62D92D835E9A}">
      <dgm:prSet phldrT="[Metin]" custT="1"/>
      <dgm:spPr>
        <a:solidFill>
          <a:srgbClr val="00B0F0"/>
        </a:solidFill>
      </dgm:spPr>
      <dgm:t>
        <a:bodyPr/>
        <a:lstStyle/>
        <a:p>
          <a:r>
            <a:rPr lang="tr-TR" sz="3000" b="1" dirty="0" smtClean="0"/>
            <a:t>Üniversite</a:t>
          </a:r>
          <a:endParaRPr lang="en-US" sz="3000" b="1" dirty="0"/>
        </a:p>
      </dgm:t>
    </dgm:pt>
    <dgm:pt modelId="{B5081053-5E2B-42C0-84B7-7FDD7A0E18C7}" type="parTrans" cxnId="{DCB3DC0B-89DE-414A-BF51-F829DD5D35CB}">
      <dgm:prSet/>
      <dgm:spPr/>
      <dgm:t>
        <a:bodyPr/>
        <a:lstStyle/>
        <a:p>
          <a:endParaRPr lang="en-US" sz="2800"/>
        </a:p>
      </dgm:t>
    </dgm:pt>
    <dgm:pt modelId="{3FE0AFDD-598A-47A9-8D63-F27B658BA01E}" type="sibTrans" cxnId="{DCB3DC0B-89DE-414A-BF51-F829DD5D35CB}">
      <dgm:prSet/>
      <dgm:spPr/>
      <dgm:t>
        <a:bodyPr/>
        <a:lstStyle/>
        <a:p>
          <a:endParaRPr lang="en-US" sz="2800"/>
        </a:p>
      </dgm:t>
    </dgm:pt>
    <dgm:pt modelId="{BD98DBEA-4A93-4DEE-B9DA-E8F354C5911D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sz="2600" dirty="0" smtClean="0"/>
            <a:t>KOBİ’ler</a:t>
          </a:r>
          <a:endParaRPr lang="en-US" sz="2600" dirty="0"/>
        </a:p>
      </dgm:t>
    </dgm:pt>
    <dgm:pt modelId="{10D36907-FE47-4A01-9572-16B4FC4F8CC9}" type="parTrans" cxnId="{9D94359B-DA96-4AD4-956B-4C1180997D3B}">
      <dgm:prSet/>
      <dgm:spPr/>
      <dgm:t>
        <a:bodyPr/>
        <a:lstStyle/>
        <a:p>
          <a:endParaRPr lang="en-US" sz="2800"/>
        </a:p>
      </dgm:t>
    </dgm:pt>
    <dgm:pt modelId="{DB3BAFB9-B43E-498A-B758-3D3CB9B78969}" type="sibTrans" cxnId="{9D94359B-DA96-4AD4-956B-4C1180997D3B}">
      <dgm:prSet/>
      <dgm:spPr>
        <a:solidFill>
          <a:srgbClr val="00B0F0"/>
        </a:solidFill>
      </dgm:spPr>
      <dgm:t>
        <a:bodyPr/>
        <a:lstStyle/>
        <a:p>
          <a:endParaRPr lang="en-US" sz="2800"/>
        </a:p>
      </dgm:t>
    </dgm:pt>
    <dgm:pt modelId="{A071795E-1676-47C4-9E9A-E1FC3AA3E558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sz="2800" dirty="0" smtClean="0"/>
            <a:t>G</a:t>
          </a:r>
          <a:r>
            <a:rPr lang="tr-TR" sz="2600" dirty="0" smtClean="0"/>
            <a:t>ençler</a:t>
          </a:r>
          <a:endParaRPr lang="en-US" sz="2600" dirty="0"/>
        </a:p>
      </dgm:t>
    </dgm:pt>
    <dgm:pt modelId="{4FDD0A84-4FD7-41C9-8183-05C3A8F9CEBC}" type="parTrans" cxnId="{DC3E8E83-98E0-453D-B58E-EF809C74E912}">
      <dgm:prSet/>
      <dgm:spPr/>
      <dgm:t>
        <a:bodyPr/>
        <a:lstStyle/>
        <a:p>
          <a:endParaRPr lang="en-US" sz="2800"/>
        </a:p>
      </dgm:t>
    </dgm:pt>
    <dgm:pt modelId="{121EFC99-966D-4429-BB25-3D881CA693EA}" type="sibTrans" cxnId="{DC3E8E83-98E0-453D-B58E-EF809C74E912}">
      <dgm:prSet/>
      <dgm:spPr>
        <a:solidFill>
          <a:srgbClr val="00B0F0"/>
        </a:solidFill>
      </dgm:spPr>
      <dgm:t>
        <a:bodyPr/>
        <a:lstStyle/>
        <a:p>
          <a:endParaRPr lang="en-US" sz="2800"/>
        </a:p>
      </dgm:t>
    </dgm:pt>
    <dgm:pt modelId="{AEFA648E-DC9D-4D39-8A2D-EBF0E659953E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sz="2600" dirty="0" smtClean="0"/>
            <a:t>Yetişkinler</a:t>
          </a:r>
          <a:endParaRPr lang="en-US" sz="2600" dirty="0"/>
        </a:p>
      </dgm:t>
    </dgm:pt>
    <dgm:pt modelId="{643AF0EB-E42F-449F-B48A-EC7DAEEEA21A}" type="parTrans" cxnId="{366F4848-EB00-4991-9CAA-CE44B56CE11A}">
      <dgm:prSet/>
      <dgm:spPr/>
      <dgm:t>
        <a:bodyPr/>
        <a:lstStyle/>
        <a:p>
          <a:endParaRPr lang="en-US" sz="2800"/>
        </a:p>
      </dgm:t>
    </dgm:pt>
    <dgm:pt modelId="{D2A8351E-A6B1-4CF7-BA70-D1980862E98D}" type="sibTrans" cxnId="{366F4848-EB00-4991-9CAA-CE44B56CE11A}">
      <dgm:prSet/>
      <dgm:spPr>
        <a:solidFill>
          <a:srgbClr val="00B0F0"/>
        </a:solidFill>
      </dgm:spPr>
      <dgm:t>
        <a:bodyPr/>
        <a:lstStyle/>
        <a:p>
          <a:endParaRPr lang="en-US" sz="2800"/>
        </a:p>
      </dgm:t>
    </dgm:pt>
    <dgm:pt modelId="{4209FD1D-F9AD-465E-B235-7ABE275F71C1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sz="2800" dirty="0" smtClean="0"/>
            <a:t>Hizmet Sektörü</a:t>
          </a:r>
          <a:endParaRPr lang="en-US" sz="2800" dirty="0"/>
        </a:p>
      </dgm:t>
    </dgm:pt>
    <dgm:pt modelId="{21B4276F-AE3E-4405-8D8F-704A39CC7028}" type="parTrans" cxnId="{CCB71941-CC4C-4340-BB51-BBF03B5C51C0}">
      <dgm:prSet/>
      <dgm:spPr/>
      <dgm:t>
        <a:bodyPr/>
        <a:lstStyle/>
        <a:p>
          <a:endParaRPr lang="en-US" sz="2800"/>
        </a:p>
      </dgm:t>
    </dgm:pt>
    <dgm:pt modelId="{145C27DE-00DD-4173-9E9A-47972CC1F85B}" type="sibTrans" cxnId="{CCB71941-CC4C-4340-BB51-BBF03B5C51C0}">
      <dgm:prSet/>
      <dgm:spPr>
        <a:solidFill>
          <a:srgbClr val="00B0F0"/>
        </a:solidFill>
      </dgm:spPr>
      <dgm:t>
        <a:bodyPr/>
        <a:lstStyle/>
        <a:p>
          <a:endParaRPr lang="en-US" sz="2800"/>
        </a:p>
      </dgm:t>
    </dgm:pt>
    <dgm:pt modelId="{5BEFEFA4-4F4B-44D7-AFAB-8D7BB0DD2507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sz="2400" dirty="0" smtClean="0"/>
            <a:t>Kurumlar</a:t>
          </a:r>
          <a:endParaRPr lang="en-US" sz="2400" dirty="0"/>
        </a:p>
      </dgm:t>
    </dgm:pt>
    <dgm:pt modelId="{E21E2816-6823-43AA-B2D1-75908C19374E}" type="parTrans" cxnId="{6A679A45-16CB-4C1C-9401-CDA929C87854}">
      <dgm:prSet/>
      <dgm:spPr/>
      <dgm:t>
        <a:bodyPr/>
        <a:lstStyle/>
        <a:p>
          <a:endParaRPr lang="en-US"/>
        </a:p>
      </dgm:t>
    </dgm:pt>
    <dgm:pt modelId="{FA92A4AA-F9BE-441F-A3F1-5AEC77DD284D}" type="sibTrans" cxnId="{6A679A45-16CB-4C1C-9401-CDA929C87854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0BDACA5-7B3F-4EAC-8836-EBDD7FB01478}" type="pres">
      <dgm:prSet presAssocID="{A5BDC392-7764-4C54-AB87-839D102B99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8433A9-1029-4AC4-9CBC-ACAC5A8769F0}" type="pres">
      <dgm:prSet presAssocID="{F0BDA073-5E2E-4613-8030-62D92D835E9A}" presName="centerShape" presStyleLbl="node0" presStyleIdx="0" presStyleCnt="1" custScaleX="99327" custScaleY="102913" custLinFactNeighborY="-1785"/>
      <dgm:spPr/>
      <dgm:t>
        <a:bodyPr/>
        <a:lstStyle/>
        <a:p>
          <a:endParaRPr lang="en-US"/>
        </a:p>
      </dgm:t>
    </dgm:pt>
    <dgm:pt modelId="{9BB1D685-AEC5-4147-BE60-D41E5C6CE1B0}" type="pres">
      <dgm:prSet presAssocID="{BD98DBEA-4A93-4DEE-B9DA-E8F354C5911D}" presName="node" presStyleLbl="node1" presStyleIdx="0" presStyleCnt="5" custScaleX="108383" custScaleY="95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3A0DB-25BA-4636-8046-BB3E3C105FDA}" type="pres">
      <dgm:prSet presAssocID="{BD98DBEA-4A93-4DEE-B9DA-E8F354C5911D}" presName="dummy" presStyleCnt="0"/>
      <dgm:spPr/>
    </dgm:pt>
    <dgm:pt modelId="{5C0EE6A9-1212-4553-AB4D-39CAF7DA0336}" type="pres">
      <dgm:prSet presAssocID="{DB3BAFB9-B43E-498A-B758-3D3CB9B7896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80EBB23-EAF3-4891-8564-974C9C9C3305}" type="pres">
      <dgm:prSet presAssocID="{5BEFEFA4-4F4B-44D7-AFAB-8D7BB0DD2507}" presName="node" presStyleLbl="node1" presStyleIdx="1" presStyleCnt="5" custScaleX="106073" custScaleY="102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D075C-FD42-4206-97C4-55F9A110532C}" type="pres">
      <dgm:prSet presAssocID="{5BEFEFA4-4F4B-44D7-AFAB-8D7BB0DD2507}" presName="dummy" presStyleCnt="0"/>
      <dgm:spPr/>
    </dgm:pt>
    <dgm:pt modelId="{CCD6A33D-4F8B-4D32-9302-D9F773C793B9}" type="pres">
      <dgm:prSet presAssocID="{FA92A4AA-F9BE-441F-A3F1-5AEC77DD284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87B6AFF-7057-458E-9C64-5E4E3D193F54}" type="pres">
      <dgm:prSet presAssocID="{A071795E-1676-47C4-9E9A-E1FC3AA3E558}" presName="node" presStyleLbl="node1" presStyleIdx="2" presStyleCnt="5" custScaleX="99166" custScaleY="98253" custRadScaleRad="93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34DC0-A059-4613-A961-4BCFE4F5AF6E}" type="pres">
      <dgm:prSet presAssocID="{A071795E-1676-47C4-9E9A-E1FC3AA3E558}" presName="dummy" presStyleCnt="0"/>
      <dgm:spPr/>
    </dgm:pt>
    <dgm:pt modelId="{517FFAEF-E632-41DA-9BFB-BB213884B5E7}" type="pres">
      <dgm:prSet presAssocID="{121EFC99-966D-4429-BB25-3D881CA693E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A26ADEF-E68E-402F-A15B-C7CB25D047D7}" type="pres">
      <dgm:prSet presAssocID="{AEFA648E-DC9D-4D39-8A2D-EBF0E659953E}" presName="node" presStyleLbl="node1" presStyleIdx="3" presStyleCnt="5" custScaleX="128286" custScaleY="118654" custRadScaleRad="102115" custRadScaleInc="-3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6EB35-EE3A-4457-899B-5F16F3013CB3}" type="pres">
      <dgm:prSet presAssocID="{AEFA648E-DC9D-4D39-8A2D-EBF0E659953E}" presName="dummy" presStyleCnt="0"/>
      <dgm:spPr/>
    </dgm:pt>
    <dgm:pt modelId="{81C3DD06-58CD-44AB-A4B7-A78F9C845AF2}" type="pres">
      <dgm:prSet presAssocID="{D2A8351E-A6B1-4CF7-BA70-D1980862E98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5F27394-B36F-497A-A23C-0958076B9637}" type="pres">
      <dgm:prSet presAssocID="{4209FD1D-F9AD-465E-B235-7ABE275F71C1}" presName="node" presStyleLbl="node1" presStyleIdx="4" presStyleCnt="5" custScaleX="115693" custScaleY="109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91777-B486-4488-B132-05D18BFE5E77}" type="pres">
      <dgm:prSet presAssocID="{4209FD1D-F9AD-465E-B235-7ABE275F71C1}" presName="dummy" presStyleCnt="0"/>
      <dgm:spPr/>
    </dgm:pt>
    <dgm:pt modelId="{1142684A-F726-4A89-BB13-6A008A183A1B}" type="pres">
      <dgm:prSet presAssocID="{145C27DE-00DD-4173-9E9A-47972CC1F85B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D866419-4780-4E8C-A4CF-BB4765F93DFD}" type="presOf" srcId="{BD98DBEA-4A93-4DEE-B9DA-E8F354C5911D}" destId="{9BB1D685-AEC5-4147-BE60-D41E5C6CE1B0}" srcOrd="0" destOrd="0" presId="urn:microsoft.com/office/officeart/2005/8/layout/radial6"/>
    <dgm:cxn modelId="{366F4848-EB00-4991-9CAA-CE44B56CE11A}" srcId="{F0BDA073-5E2E-4613-8030-62D92D835E9A}" destId="{AEFA648E-DC9D-4D39-8A2D-EBF0E659953E}" srcOrd="3" destOrd="0" parTransId="{643AF0EB-E42F-449F-B48A-EC7DAEEEA21A}" sibTransId="{D2A8351E-A6B1-4CF7-BA70-D1980862E98D}"/>
    <dgm:cxn modelId="{C549F4ED-971C-4029-8091-86C7E53F41A2}" type="presOf" srcId="{AEFA648E-DC9D-4D39-8A2D-EBF0E659953E}" destId="{CA26ADEF-E68E-402F-A15B-C7CB25D047D7}" srcOrd="0" destOrd="0" presId="urn:microsoft.com/office/officeart/2005/8/layout/radial6"/>
    <dgm:cxn modelId="{DCB3DC0B-89DE-414A-BF51-F829DD5D35CB}" srcId="{A5BDC392-7764-4C54-AB87-839D102B995C}" destId="{F0BDA073-5E2E-4613-8030-62D92D835E9A}" srcOrd="0" destOrd="0" parTransId="{B5081053-5E2B-42C0-84B7-7FDD7A0E18C7}" sibTransId="{3FE0AFDD-598A-47A9-8D63-F27B658BA01E}"/>
    <dgm:cxn modelId="{47E88BF3-3FA2-4E1F-B3DF-E722F5F64D40}" type="presOf" srcId="{145C27DE-00DD-4173-9E9A-47972CC1F85B}" destId="{1142684A-F726-4A89-BB13-6A008A183A1B}" srcOrd="0" destOrd="0" presId="urn:microsoft.com/office/officeart/2005/8/layout/radial6"/>
    <dgm:cxn modelId="{8EBA7DF2-DB1D-403D-A685-7739226D8395}" type="presOf" srcId="{A5BDC392-7764-4C54-AB87-839D102B995C}" destId="{D0BDACA5-7B3F-4EAC-8836-EBDD7FB01478}" srcOrd="0" destOrd="0" presId="urn:microsoft.com/office/officeart/2005/8/layout/radial6"/>
    <dgm:cxn modelId="{5B5805A9-B311-4680-A4D6-4D575D0AF759}" type="presOf" srcId="{D2A8351E-A6B1-4CF7-BA70-D1980862E98D}" destId="{81C3DD06-58CD-44AB-A4B7-A78F9C845AF2}" srcOrd="0" destOrd="0" presId="urn:microsoft.com/office/officeart/2005/8/layout/radial6"/>
    <dgm:cxn modelId="{A84C17CD-FBC1-4302-B325-9DC1A7D7D702}" type="presOf" srcId="{5BEFEFA4-4F4B-44D7-AFAB-8D7BB0DD2507}" destId="{780EBB23-EAF3-4891-8564-974C9C9C3305}" srcOrd="0" destOrd="0" presId="urn:microsoft.com/office/officeart/2005/8/layout/radial6"/>
    <dgm:cxn modelId="{CCB71941-CC4C-4340-BB51-BBF03B5C51C0}" srcId="{F0BDA073-5E2E-4613-8030-62D92D835E9A}" destId="{4209FD1D-F9AD-465E-B235-7ABE275F71C1}" srcOrd="4" destOrd="0" parTransId="{21B4276F-AE3E-4405-8D8F-704A39CC7028}" sibTransId="{145C27DE-00DD-4173-9E9A-47972CC1F85B}"/>
    <dgm:cxn modelId="{1B6657FE-5662-4D2F-B119-970792BD7DD6}" type="presOf" srcId="{FA92A4AA-F9BE-441F-A3F1-5AEC77DD284D}" destId="{CCD6A33D-4F8B-4D32-9302-D9F773C793B9}" srcOrd="0" destOrd="0" presId="urn:microsoft.com/office/officeart/2005/8/layout/radial6"/>
    <dgm:cxn modelId="{8E0041B9-6136-4F5C-88D1-72FC12B8BACD}" type="presOf" srcId="{F0BDA073-5E2E-4613-8030-62D92D835E9A}" destId="{DB8433A9-1029-4AC4-9CBC-ACAC5A8769F0}" srcOrd="0" destOrd="0" presId="urn:microsoft.com/office/officeart/2005/8/layout/radial6"/>
    <dgm:cxn modelId="{4C1766FE-D193-4962-80AF-36D0466643F6}" type="presOf" srcId="{4209FD1D-F9AD-465E-B235-7ABE275F71C1}" destId="{35F27394-B36F-497A-A23C-0958076B9637}" srcOrd="0" destOrd="0" presId="urn:microsoft.com/office/officeart/2005/8/layout/radial6"/>
    <dgm:cxn modelId="{6A679A45-16CB-4C1C-9401-CDA929C87854}" srcId="{F0BDA073-5E2E-4613-8030-62D92D835E9A}" destId="{5BEFEFA4-4F4B-44D7-AFAB-8D7BB0DD2507}" srcOrd="1" destOrd="0" parTransId="{E21E2816-6823-43AA-B2D1-75908C19374E}" sibTransId="{FA92A4AA-F9BE-441F-A3F1-5AEC77DD284D}"/>
    <dgm:cxn modelId="{59D1C8BD-B717-40A7-92BE-FD02729B70A7}" type="presOf" srcId="{DB3BAFB9-B43E-498A-B758-3D3CB9B78969}" destId="{5C0EE6A9-1212-4553-AB4D-39CAF7DA0336}" srcOrd="0" destOrd="0" presId="urn:microsoft.com/office/officeart/2005/8/layout/radial6"/>
    <dgm:cxn modelId="{C025EFDF-3BF5-4B4A-9D7F-B45240FF40FC}" type="presOf" srcId="{A071795E-1676-47C4-9E9A-E1FC3AA3E558}" destId="{287B6AFF-7057-458E-9C64-5E4E3D193F54}" srcOrd="0" destOrd="0" presId="urn:microsoft.com/office/officeart/2005/8/layout/radial6"/>
    <dgm:cxn modelId="{DC3E8E83-98E0-453D-B58E-EF809C74E912}" srcId="{F0BDA073-5E2E-4613-8030-62D92D835E9A}" destId="{A071795E-1676-47C4-9E9A-E1FC3AA3E558}" srcOrd="2" destOrd="0" parTransId="{4FDD0A84-4FD7-41C9-8183-05C3A8F9CEBC}" sibTransId="{121EFC99-966D-4429-BB25-3D881CA693EA}"/>
    <dgm:cxn modelId="{6490E3B2-75ED-4532-8CAA-63FE6048E22F}" type="presOf" srcId="{121EFC99-966D-4429-BB25-3D881CA693EA}" destId="{517FFAEF-E632-41DA-9BFB-BB213884B5E7}" srcOrd="0" destOrd="0" presId="urn:microsoft.com/office/officeart/2005/8/layout/radial6"/>
    <dgm:cxn modelId="{9D94359B-DA96-4AD4-956B-4C1180997D3B}" srcId="{F0BDA073-5E2E-4613-8030-62D92D835E9A}" destId="{BD98DBEA-4A93-4DEE-B9DA-E8F354C5911D}" srcOrd="0" destOrd="0" parTransId="{10D36907-FE47-4A01-9572-16B4FC4F8CC9}" sibTransId="{DB3BAFB9-B43E-498A-B758-3D3CB9B78969}"/>
    <dgm:cxn modelId="{8729161D-D61A-4393-A124-9ADA87C3923D}" type="presParOf" srcId="{D0BDACA5-7B3F-4EAC-8836-EBDD7FB01478}" destId="{DB8433A9-1029-4AC4-9CBC-ACAC5A8769F0}" srcOrd="0" destOrd="0" presId="urn:microsoft.com/office/officeart/2005/8/layout/radial6"/>
    <dgm:cxn modelId="{6671F8CE-1E78-4AB8-8CFF-E20E395C2B22}" type="presParOf" srcId="{D0BDACA5-7B3F-4EAC-8836-EBDD7FB01478}" destId="{9BB1D685-AEC5-4147-BE60-D41E5C6CE1B0}" srcOrd="1" destOrd="0" presId="urn:microsoft.com/office/officeart/2005/8/layout/radial6"/>
    <dgm:cxn modelId="{2D891C61-6E53-4DCE-AD84-DF98B4D15515}" type="presParOf" srcId="{D0BDACA5-7B3F-4EAC-8836-EBDD7FB01478}" destId="{E4A3A0DB-25BA-4636-8046-BB3E3C105FDA}" srcOrd="2" destOrd="0" presId="urn:microsoft.com/office/officeart/2005/8/layout/radial6"/>
    <dgm:cxn modelId="{C82683C6-3F98-4CB8-8877-335F644D023B}" type="presParOf" srcId="{D0BDACA5-7B3F-4EAC-8836-EBDD7FB01478}" destId="{5C0EE6A9-1212-4553-AB4D-39CAF7DA0336}" srcOrd="3" destOrd="0" presId="urn:microsoft.com/office/officeart/2005/8/layout/radial6"/>
    <dgm:cxn modelId="{4118C191-82D6-4060-8565-0B2B15DE0557}" type="presParOf" srcId="{D0BDACA5-7B3F-4EAC-8836-EBDD7FB01478}" destId="{780EBB23-EAF3-4891-8564-974C9C9C3305}" srcOrd="4" destOrd="0" presId="urn:microsoft.com/office/officeart/2005/8/layout/radial6"/>
    <dgm:cxn modelId="{F942807C-2334-4D43-A882-F5F5375C09A9}" type="presParOf" srcId="{D0BDACA5-7B3F-4EAC-8836-EBDD7FB01478}" destId="{285D075C-FD42-4206-97C4-55F9A110532C}" srcOrd="5" destOrd="0" presId="urn:microsoft.com/office/officeart/2005/8/layout/radial6"/>
    <dgm:cxn modelId="{4C8696A7-83C2-42CE-A5F7-4BEC9671DC34}" type="presParOf" srcId="{D0BDACA5-7B3F-4EAC-8836-EBDD7FB01478}" destId="{CCD6A33D-4F8B-4D32-9302-D9F773C793B9}" srcOrd="6" destOrd="0" presId="urn:microsoft.com/office/officeart/2005/8/layout/radial6"/>
    <dgm:cxn modelId="{9717CD60-0F1F-4028-AD46-CE03373F6877}" type="presParOf" srcId="{D0BDACA5-7B3F-4EAC-8836-EBDD7FB01478}" destId="{287B6AFF-7057-458E-9C64-5E4E3D193F54}" srcOrd="7" destOrd="0" presId="urn:microsoft.com/office/officeart/2005/8/layout/radial6"/>
    <dgm:cxn modelId="{5292A2C1-A033-4191-8A5B-F85588CEF755}" type="presParOf" srcId="{D0BDACA5-7B3F-4EAC-8836-EBDD7FB01478}" destId="{B5034DC0-A059-4613-A961-4BCFE4F5AF6E}" srcOrd="8" destOrd="0" presId="urn:microsoft.com/office/officeart/2005/8/layout/radial6"/>
    <dgm:cxn modelId="{D9240F3B-EBC6-411E-A478-B3174FD07939}" type="presParOf" srcId="{D0BDACA5-7B3F-4EAC-8836-EBDD7FB01478}" destId="{517FFAEF-E632-41DA-9BFB-BB213884B5E7}" srcOrd="9" destOrd="0" presId="urn:microsoft.com/office/officeart/2005/8/layout/radial6"/>
    <dgm:cxn modelId="{BF3E607F-83C4-4AB0-8C15-DE247F4056B8}" type="presParOf" srcId="{D0BDACA5-7B3F-4EAC-8836-EBDD7FB01478}" destId="{CA26ADEF-E68E-402F-A15B-C7CB25D047D7}" srcOrd="10" destOrd="0" presId="urn:microsoft.com/office/officeart/2005/8/layout/radial6"/>
    <dgm:cxn modelId="{E5B7C48B-302F-444D-AEBA-E7FD1AE8ACB1}" type="presParOf" srcId="{D0BDACA5-7B3F-4EAC-8836-EBDD7FB01478}" destId="{5926EB35-EE3A-4457-899B-5F16F3013CB3}" srcOrd="11" destOrd="0" presId="urn:microsoft.com/office/officeart/2005/8/layout/radial6"/>
    <dgm:cxn modelId="{D4A328FF-9FDD-490E-A1E4-CB9B110F291B}" type="presParOf" srcId="{D0BDACA5-7B3F-4EAC-8836-EBDD7FB01478}" destId="{81C3DD06-58CD-44AB-A4B7-A78F9C845AF2}" srcOrd="12" destOrd="0" presId="urn:microsoft.com/office/officeart/2005/8/layout/radial6"/>
    <dgm:cxn modelId="{85F2F871-FAE4-4DFB-8C35-5FDA81929F5E}" type="presParOf" srcId="{D0BDACA5-7B3F-4EAC-8836-EBDD7FB01478}" destId="{35F27394-B36F-497A-A23C-0958076B9637}" srcOrd="13" destOrd="0" presId="urn:microsoft.com/office/officeart/2005/8/layout/radial6"/>
    <dgm:cxn modelId="{9E439838-6C45-4A98-A79C-ED4D7FE1B31B}" type="presParOf" srcId="{D0BDACA5-7B3F-4EAC-8836-EBDD7FB01478}" destId="{92591777-B486-4488-B132-05D18BFE5E77}" srcOrd="14" destOrd="0" presId="urn:microsoft.com/office/officeart/2005/8/layout/radial6"/>
    <dgm:cxn modelId="{D1E13D0A-BEFF-4691-AE6C-7FCF0B204FDA}" type="presParOf" srcId="{D0BDACA5-7B3F-4EAC-8836-EBDD7FB01478}" destId="{1142684A-F726-4A89-BB13-6A008A183A1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EAF64C-A9B0-45E1-AAC7-64D36C3BBA0C}" type="doc">
      <dgm:prSet loTypeId="urn:microsoft.com/office/officeart/2005/8/layout/radial4" loCatId="relationship" qsTypeId="urn:microsoft.com/office/officeart/2005/8/quickstyle/3d9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21DF68E-39E2-4534-8903-4E0A65FA8FB3}">
      <dgm:prSet phldrT="[Metin]"/>
      <dgm:spPr/>
      <dgm:t>
        <a:bodyPr/>
        <a:lstStyle/>
        <a:p>
          <a:r>
            <a:rPr lang="tr-TR" b="1" dirty="0" smtClean="0">
              <a:latin typeface="Times New Roman" pitchFamily="18" charset="0"/>
              <a:cs typeface="Times New Roman" pitchFamily="18" charset="0"/>
            </a:rPr>
            <a:t>Modelimiz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9247589A-C28F-4CDD-BD08-5F44E8346FB2}" type="parTrans" cxnId="{1D130E54-7C66-4C47-9273-B64407D062BF}">
      <dgm:prSet/>
      <dgm:spPr/>
      <dgm:t>
        <a:bodyPr/>
        <a:lstStyle/>
        <a:p>
          <a:endParaRPr lang="en-US"/>
        </a:p>
      </dgm:t>
    </dgm:pt>
    <dgm:pt modelId="{777CB54F-09BC-4864-B67F-3A592B0C8ED9}" type="sibTrans" cxnId="{1D130E54-7C66-4C47-9273-B64407D062BF}">
      <dgm:prSet/>
      <dgm:spPr/>
      <dgm:t>
        <a:bodyPr/>
        <a:lstStyle/>
        <a:p>
          <a:endParaRPr lang="en-US"/>
        </a:p>
      </dgm:t>
    </dgm:pt>
    <dgm:pt modelId="{DD1D46D2-EE70-4F7F-A82A-BA6C8449BBB3}">
      <dgm:prSet phldrT="[Metin]" custT="1"/>
      <dgm:spPr/>
      <dgm:t>
        <a:bodyPr/>
        <a:lstStyle/>
        <a:p>
          <a:r>
            <a:rPr lang="tr-TR" sz="3600" b="1" dirty="0" smtClean="0"/>
            <a:t>Kısa vade</a:t>
          </a:r>
          <a:endParaRPr lang="en-US" sz="3600" b="1" dirty="0"/>
        </a:p>
      </dgm:t>
    </dgm:pt>
    <dgm:pt modelId="{23B1310A-7E94-4C1C-A864-A69D263C59EE}" type="parTrans" cxnId="{CD5BF25D-7F8E-41F1-B3B0-3F2AE1ADFA61}">
      <dgm:prSet/>
      <dgm:spPr/>
      <dgm:t>
        <a:bodyPr/>
        <a:lstStyle/>
        <a:p>
          <a:endParaRPr lang="en-US"/>
        </a:p>
      </dgm:t>
    </dgm:pt>
    <dgm:pt modelId="{46CE03F1-A8E8-49FC-BD6A-77ADCB80899F}" type="sibTrans" cxnId="{CD5BF25D-7F8E-41F1-B3B0-3F2AE1ADFA61}">
      <dgm:prSet/>
      <dgm:spPr/>
      <dgm:t>
        <a:bodyPr/>
        <a:lstStyle/>
        <a:p>
          <a:endParaRPr lang="en-US"/>
        </a:p>
      </dgm:t>
    </dgm:pt>
    <dgm:pt modelId="{7047FE4B-5E3C-4E0F-9148-AA975985598F}">
      <dgm:prSet phldrT="[Metin]" custT="1"/>
      <dgm:spPr/>
      <dgm:t>
        <a:bodyPr/>
        <a:lstStyle/>
        <a:p>
          <a:r>
            <a:rPr lang="tr-TR" sz="3600" b="1" dirty="0" smtClean="0"/>
            <a:t>Orta vade</a:t>
          </a:r>
          <a:endParaRPr lang="en-US" sz="3600" b="1" dirty="0"/>
        </a:p>
      </dgm:t>
    </dgm:pt>
    <dgm:pt modelId="{35F376E2-1806-48E5-9D2C-F51255EEDB7A}" type="parTrans" cxnId="{559991DF-F539-4953-B7DC-86F59642C437}">
      <dgm:prSet/>
      <dgm:spPr/>
      <dgm:t>
        <a:bodyPr/>
        <a:lstStyle/>
        <a:p>
          <a:endParaRPr lang="en-US"/>
        </a:p>
      </dgm:t>
    </dgm:pt>
    <dgm:pt modelId="{DA39CD61-A34D-4B22-985F-4E294C69C143}" type="sibTrans" cxnId="{559991DF-F539-4953-B7DC-86F59642C437}">
      <dgm:prSet/>
      <dgm:spPr/>
      <dgm:t>
        <a:bodyPr/>
        <a:lstStyle/>
        <a:p>
          <a:endParaRPr lang="en-US"/>
        </a:p>
      </dgm:t>
    </dgm:pt>
    <dgm:pt modelId="{66FF9D26-324D-4C22-B3B1-AD8E0003C871}">
      <dgm:prSet phldrT="[Metin]" custT="1"/>
      <dgm:spPr/>
      <dgm:t>
        <a:bodyPr/>
        <a:lstStyle/>
        <a:p>
          <a:r>
            <a:rPr lang="tr-TR" sz="3600" dirty="0" smtClean="0"/>
            <a:t>Uzun vade</a:t>
          </a:r>
          <a:endParaRPr lang="en-US" sz="3600" dirty="0"/>
        </a:p>
      </dgm:t>
    </dgm:pt>
    <dgm:pt modelId="{51706429-BB65-44A0-98CB-F2B4958D074D}" type="parTrans" cxnId="{9313EE1A-9014-4BCE-B1A4-876C144849C6}">
      <dgm:prSet/>
      <dgm:spPr/>
      <dgm:t>
        <a:bodyPr/>
        <a:lstStyle/>
        <a:p>
          <a:endParaRPr lang="en-US"/>
        </a:p>
      </dgm:t>
    </dgm:pt>
    <dgm:pt modelId="{408C2422-2B6D-478B-9D8E-12284EE8E026}" type="sibTrans" cxnId="{9313EE1A-9014-4BCE-B1A4-876C144849C6}">
      <dgm:prSet/>
      <dgm:spPr/>
      <dgm:t>
        <a:bodyPr/>
        <a:lstStyle/>
        <a:p>
          <a:endParaRPr lang="en-US"/>
        </a:p>
      </dgm:t>
    </dgm:pt>
    <dgm:pt modelId="{32E0AFF0-5188-4262-B64D-377B7125324B}" type="pres">
      <dgm:prSet presAssocID="{9EEAF64C-A9B0-45E1-AAC7-64D36C3BBA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9D0E2E-87CB-4B12-B64C-9E88AC02E1FC}" type="pres">
      <dgm:prSet presAssocID="{621DF68E-39E2-4534-8903-4E0A65FA8FB3}" presName="centerShape" presStyleLbl="node0" presStyleIdx="0" presStyleCnt="1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39690A2E-5F2F-4BAD-A991-B7F31CC7F112}" type="pres">
      <dgm:prSet presAssocID="{23B1310A-7E94-4C1C-A864-A69D263C59EE}" presName="parTrans" presStyleLbl="bgSibTrans2D1" presStyleIdx="0" presStyleCnt="3" custLinFactNeighborX="376" custLinFactNeighborY="5630"/>
      <dgm:spPr/>
      <dgm:t>
        <a:bodyPr/>
        <a:lstStyle/>
        <a:p>
          <a:endParaRPr lang="en-US"/>
        </a:p>
      </dgm:t>
    </dgm:pt>
    <dgm:pt modelId="{1F6D724E-A0A5-4249-859B-759A892ACB48}" type="pres">
      <dgm:prSet presAssocID="{DD1D46D2-EE70-4F7F-A82A-BA6C8449BB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EE8BD-4820-4FA4-90A7-B9967FC63BFD}" type="pres">
      <dgm:prSet presAssocID="{35F376E2-1806-48E5-9D2C-F51255EEDB7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C5A29DB0-B7BB-4E4C-82A5-7FBD765CC5E0}" type="pres">
      <dgm:prSet presAssocID="{7047FE4B-5E3C-4E0F-9148-AA97598559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FCE06-1692-4B68-A24D-D00F6A4ECCCE}" type="pres">
      <dgm:prSet presAssocID="{51706429-BB65-44A0-98CB-F2B4958D074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D75B8D9-7A57-4504-A035-B1AD0C58503E}" type="pres">
      <dgm:prSet presAssocID="{66FF9D26-324D-4C22-B3B1-AD8E0003C8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390C2-F0C6-423B-B7FF-0F6767774F46}" type="presOf" srcId="{23B1310A-7E94-4C1C-A864-A69D263C59EE}" destId="{39690A2E-5F2F-4BAD-A991-B7F31CC7F112}" srcOrd="0" destOrd="0" presId="urn:microsoft.com/office/officeart/2005/8/layout/radial4"/>
    <dgm:cxn modelId="{2F296C84-D568-4FF3-97A6-A191B4A6F965}" type="presOf" srcId="{621DF68E-39E2-4534-8903-4E0A65FA8FB3}" destId="{1F9D0E2E-87CB-4B12-B64C-9E88AC02E1FC}" srcOrd="0" destOrd="0" presId="urn:microsoft.com/office/officeart/2005/8/layout/radial4"/>
    <dgm:cxn modelId="{9313EE1A-9014-4BCE-B1A4-876C144849C6}" srcId="{621DF68E-39E2-4534-8903-4E0A65FA8FB3}" destId="{66FF9D26-324D-4C22-B3B1-AD8E0003C871}" srcOrd="2" destOrd="0" parTransId="{51706429-BB65-44A0-98CB-F2B4958D074D}" sibTransId="{408C2422-2B6D-478B-9D8E-12284EE8E026}"/>
    <dgm:cxn modelId="{90F64120-3CA0-4B78-A346-8D573800356E}" type="presOf" srcId="{35F376E2-1806-48E5-9D2C-F51255EEDB7A}" destId="{3C4EE8BD-4820-4FA4-90A7-B9967FC63BFD}" srcOrd="0" destOrd="0" presId="urn:microsoft.com/office/officeart/2005/8/layout/radial4"/>
    <dgm:cxn modelId="{D524FCD5-F2E0-48D4-89D7-924113FE1942}" type="presOf" srcId="{9EEAF64C-A9B0-45E1-AAC7-64D36C3BBA0C}" destId="{32E0AFF0-5188-4262-B64D-377B7125324B}" srcOrd="0" destOrd="0" presId="urn:microsoft.com/office/officeart/2005/8/layout/radial4"/>
    <dgm:cxn modelId="{559991DF-F539-4953-B7DC-86F59642C437}" srcId="{621DF68E-39E2-4534-8903-4E0A65FA8FB3}" destId="{7047FE4B-5E3C-4E0F-9148-AA975985598F}" srcOrd="1" destOrd="0" parTransId="{35F376E2-1806-48E5-9D2C-F51255EEDB7A}" sibTransId="{DA39CD61-A34D-4B22-985F-4E294C69C143}"/>
    <dgm:cxn modelId="{E55A49F9-D86A-4D0F-AB25-832777817CD8}" type="presOf" srcId="{66FF9D26-324D-4C22-B3B1-AD8E0003C871}" destId="{ED75B8D9-7A57-4504-A035-B1AD0C58503E}" srcOrd="0" destOrd="0" presId="urn:microsoft.com/office/officeart/2005/8/layout/radial4"/>
    <dgm:cxn modelId="{8B6C91A6-ED3D-4978-A37C-D67CD3D481DD}" type="presOf" srcId="{51706429-BB65-44A0-98CB-F2B4958D074D}" destId="{4ECFCE06-1692-4B68-A24D-D00F6A4ECCCE}" srcOrd="0" destOrd="0" presId="urn:microsoft.com/office/officeart/2005/8/layout/radial4"/>
    <dgm:cxn modelId="{5F269107-ACF5-4F58-B32B-2414A5B1B35D}" type="presOf" srcId="{7047FE4B-5E3C-4E0F-9148-AA975985598F}" destId="{C5A29DB0-B7BB-4E4C-82A5-7FBD765CC5E0}" srcOrd="0" destOrd="0" presId="urn:microsoft.com/office/officeart/2005/8/layout/radial4"/>
    <dgm:cxn modelId="{CD5BF25D-7F8E-41F1-B3B0-3F2AE1ADFA61}" srcId="{621DF68E-39E2-4534-8903-4E0A65FA8FB3}" destId="{DD1D46D2-EE70-4F7F-A82A-BA6C8449BBB3}" srcOrd="0" destOrd="0" parTransId="{23B1310A-7E94-4C1C-A864-A69D263C59EE}" sibTransId="{46CE03F1-A8E8-49FC-BD6A-77ADCB80899F}"/>
    <dgm:cxn modelId="{A956FB8E-81F6-4772-A6CA-FD1FEDF8F43A}" type="presOf" srcId="{DD1D46D2-EE70-4F7F-A82A-BA6C8449BBB3}" destId="{1F6D724E-A0A5-4249-859B-759A892ACB48}" srcOrd="0" destOrd="0" presId="urn:microsoft.com/office/officeart/2005/8/layout/radial4"/>
    <dgm:cxn modelId="{1D130E54-7C66-4C47-9273-B64407D062BF}" srcId="{9EEAF64C-A9B0-45E1-AAC7-64D36C3BBA0C}" destId="{621DF68E-39E2-4534-8903-4E0A65FA8FB3}" srcOrd="0" destOrd="0" parTransId="{9247589A-C28F-4CDD-BD08-5F44E8346FB2}" sibTransId="{777CB54F-09BC-4864-B67F-3A592B0C8ED9}"/>
    <dgm:cxn modelId="{8C9754C8-D08E-4D26-9F19-50388CA98947}" type="presParOf" srcId="{32E0AFF0-5188-4262-B64D-377B7125324B}" destId="{1F9D0E2E-87CB-4B12-B64C-9E88AC02E1FC}" srcOrd="0" destOrd="0" presId="urn:microsoft.com/office/officeart/2005/8/layout/radial4"/>
    <dgm:cxn modelId="{18A1D913-9ED0-49D0-B241-DF54D223CAB8}" type="presParOf" srcId="{32E0AFF0-5188-4262-B64D-377B7125324B}" destId="{39690A2E-5F2F-4BAD-A991-B7F31CC7F112}" srcOrd="1" destOrd="0" presId="urn:microsoft.com/office/officeart/2005/8/layout/radial4"/>
    <dgm:cxn modelId="{9D566ED8-6AC0-4B44-BE5D-7CA8E3E7321E}" type="presParOf" srcId="{32E0AFF0-5188-4262-B64D-377B7125324B}" destId="{1F6D724E-A0A5-4249-859B-759A892ACB48}" srcOrd="2" destOrd="0" presId="urn:microsoft.com/office/officeart/2005/8/layout/radial4"/>
    <dgm:cxn modelId="{0229D946-79F1-430B-BEDC-3F15E672FF9C}" type="presParOf" srcId="{32E0AFF0-5188-4262-B64D-377B7125324B}" destId="{3C4EE8BD-4820-4FA4-90A7-B9967FC63BFD}" srcOrd="3" destOrd="0" presId="urn:microsoft.com/office/officeart/2005/8/layout/radial4"/>
    <dgm:cxn modelId="{60A8BCEE-12B1-43A5-920B-584C4B57E5DC}" type="presParOf" srcId="{32E0AFF0-5188-4262-B64D-377B7125324B}" destId="{C5A29DB0-B7BB-4E4C-82A5-7FBD765CC5E0}" srcOrd="4" destOrd="0" presId="urn:microsoft.com/office/officeart/2005/8/layout/radial4"/>
    <dgm:cxn modelId="{E193DCC3-6709-482C-894D-40482177B8B6}" type="presParOf" srcId="{32E0AFF0-5188-4262-B64D-377B7125324B}" destId="{4ECFCE06-1692-4B68-A24D-D00F6A4ECCCE}" srcOrd="5" destOrd="0" presId="urn:microsoft.com/office/officeart/2005/8/layout/radial4"/>
    <dgm:cxn modelId="{9B84561C-58B7-4EA2-981F-457107CB4F0C}" type="presParOf" srcId="{32E0AFF0-5188-4262-B64D-377B7125324B}" destId="{ED75B8D9-7A57-4504-A035-B1AD0C58503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E2320E-508D-4BF6-B879-774362EA1DB9}">
      <dsp:nvSpPr>
        <dsp:cNvPr id="0" name=""/>
        <dsp:cNvSpPr/>
      </dsp:nvSpPr>
      <dsp:spPr>
        <a:xfrm>
          <a:off x="0" y="961"/>
          <a:ext cx="6553200" cy="14549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50" noProof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Why Clusters are important?</a:t>
          </a:r>
          <a:br>
            <a:rPr lang="en-US" sz="3200" b="1" kern="1200" cap="none" spc="50" noProof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</a:br>
          <a:endParaRPr lang="en-US" sz="3200" kern="1200" noProof="0"/>
        </a:p>
      </dsp:txBody>
      <dsp:txXfrm>
        <a:off x="0" y="961"/>
        <a:ext cx="6553200" cy="1454961"/>
      </dsp:txXfrm>
    </dsp:sp>
    <dsp:sp modelId="{B389F8EF-2A7A-455F-AC0F-94860389FA36}">
      <dsp:nvSpPr>
        <dsp:cNvPr id="0" name=""/>
        <dsp:cNvSpPr/>
      </dsp:nvSpPr>
      <dsp:spPr>
        <a:xfrm>
          <a:off x="0" y="1455923"/>
          <a:ext cx="6553200" cy="7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noProof="0"/>
        </a:p>
      </dsp:txBody>
      <dsp:txXfrm>
        <a:off x="0" y="1455923"/>
        <a:ext cx="6553200" cy="76816"/>
      </dsp:txXfrm>
    </dsp:sp>
    <dsp:sp modelId="{8910A5EB-6783-47D4-9E92-6D060B8CD494}">
      <dsp:nvSpPr>
        <dsp:cNvPr id="0" name=""/>
        <dsp:cNvSpPr/>
      </dsp:nvSpPr>
      <dsp:spPr>
        <a:xfrm>
          <a:off x="0" y="1532739"/>
          <a:ext cx="6553200" cy="31138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For regional development, prosperity, reaching to the highest level of technology and to exist in the future is the best model and a tool for developing countries.</a:t>
          </a:r>
          <a:r>
            <a:rPr lang="en-US" sz="2800" kern="1200" noProof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 </a:t>
          </a:r>
          <a:endParaRPr lang="en-US" sz="2800" kern="1200" noProof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1532739"/>
        <a:ext cx="6553200" cy="3113882"/>
      </dsp:txXfrm>
    </dsp:sp>
    <dsp:sp modelId="{A8E253E3-5836-4D7D-891B-DBFF8F997A30}">
      <dsp:nvSpPr>
        <dsp:cNvPr id="0" name=""/>
        <dsp:cNvSpPr/>
      </dsp:nvSpPr>
      <dsp:spPr>
        <a:xfrm>
          <a:off x="0" y="4647583"/>
          <a:ext cx="6553200" cy="7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noProof="0"/>
        </a:p>
      </dsp:txBody>
      <dsp:txXfrm>
        <a:off x="0" y="4647583"/>
        <a:ext cx="6553200" cy="768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31BA5E-E615-4839-8EEA-DE077894C6CC}">
      <dsp:nvSpPr>
        <dsp:cNvPr id="0" name=""/>
        <dsp:cNvSpPr/>
      </dsp:nvSpPr>
      <dsp:spPr>
        <a:xfrm>
          <a:off x="2008572" y="349220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noProof="0" smtClean="0"/>
            <a:t>Companies</a:t>
          </a:r>
          <a:endParaRPr lang="en-US" sz="2300" b="1" kern="1200" noProof="0"/>
        </a:p>
      </dsp:txBody>
      <dsp:txXfrm>
        <a:off x="2008572" y="349220"/>
        <a:ext cx="2104429" cy="1052214"/>
      </dsp:txXfrm>
    </dsp:sp>
    <dsp:sp modelId="{FFBE2120-1DC5-4896-9E69-5444E0453665}">
      <dsp:nvSpPr>
        <dsp:cNvPr id="0" name=""/>
        <dsp:cNvSpPr/>
      </dsp:nvSpPr>
      <dsp:spPr>
        <a:xfrm rot="3020047">
          <a:off x="3605084" y="1674795"/>
          <a:ext cx="832964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noProof="0"/>
        </a:p>
      </dsp:txBody>
      <dsp:txXfrm rot="3020047">
        <a:off x="3605084" y="1674795"/>
        <a:ext cx="832964" cy="368275"/>
      </dsp:txXfrm>
    </dsp:sp>
    <dsp:sp modelId="{00ADF2AA-B87E-445F-B22A-471347E27922}">
      <dsp:nvSpPr>
        <dsp:cNvPr id="0" name=""/>
        <dsp:cNvSpPr/>
      </dsp:nvSpPr>
      <dsp:spPr>
        <a:xfrm>
          <a:off x="3761173" y="2462797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noProof="0" smtClean="0"/>
            <a:t>Universities </a:t>
          </a:r>
          <a:endParaRPr lang="en-US" sz="2300" b="1" kern="1200" noProof="0"/>
        </a:p>
      </dsp:txBody>
      <dsp:txXfrm>
        <a:off x="3761173" y="2462797"/>
        <a:ext cx="2104429" cy="1052214"/>
      </dsp:txXfrm>
    </dsp:sp>
    <dsp:sp modelId="{BE76B623-5634-4255-A4EF-6EDE893ECB2B}">
      <dsp:nvSpPr>
        <dsp:cNvPr id="0" name=""/>
        <dsp:cNvSpPr/>
      </dsp:nvSpPr>
      <dsp:spPr>
        <a:xfrm rot="10799999">
          <a:off x="2824087" y="2804767"/>
          <a:ext cx="832964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noProof="0"/>
        </a:p>
      </dsp:txBody>
      <dsp:txXfrm rot="10799999">
        <a:off x="2824087" y="2804767"/>
        <a:ext cx="832964" cy="368275"/>
      </dsp:txXfrm>
    </dsp:sp>
    <dsp:sp modelId="{F61ACED1-0697-4543-8982-BA7B3A48C831}">
      <dsp:nvSpPr>
        <dsp:cNvPr id="0" name=""/>
        <dsp:cNvSpPr/>
      </dsp:nvSpPr>
      <dsp:spPr>
        <a:xfrm>
          <a:off x="201217" y="2257580"/>
          <a:ext cx="2518749" cy="1462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noProof="0" smtClean="0"/>
            <a:t>Finance Providers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noProof="0" smtClean="0"/>
            <a:t>&amp; Related State Institutions</a:t>
          </a:r>
          <a:endParaRPr lang="en-US" sz="2300" b="1" kern="1200" noProof="0"/>
        </a:p>
      </dsp:txBody>
      <dsp:txXfrm>
        <a:off x="201217" y="2257580"/>
        <a:ext cx="2518749" cy="1462652"/>
      </dsp:txXfrm>
    </dsp:sp>
    <dsp:sp modelId="{0E2A9353-DD9F-4DB8-8617-E55F86D187C2}">
      <dsp:nvSpPr>
        <dsp:cNvPr id="0" name=""/>
        <dsp:cNvSpPr/>
      </dsp:nvSpPr>
      <dsp:spPr>
        <a:xfrm rot="18427767">
          <a:off x="1839113" y="1645370"/>
          <a:ext cx="832964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noProof="0"/>
        </a:p>
      </dsp:txBody>
      <dsp:txXfrm rot="18427767">
        <a:off x="1839113" y="1645370"/>
        <a:ext cx="832964" cy="3682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31678E-AA4B-490C-B068-1A91506D265F}">
      <dsp:nvSpPr>
        <dsp:cNvPr id="0" name=""/>
        <dsp:cNvSpPr/>
      </dsp:nvSpPr>
      <dsp:spPr>
        <a:xfrm>
          <a:off x="538290" y="258"/>
          <a:ext cx="1475422" cy="1412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2700" b="1" i="0" u="none" strike="noStrike" kern="1200" cap="none" normalizeH="0" baseline="0" dirty="0" smtClean="0">
              <a:ln>
                <a:noFill/>
              </a:ln>
              <a:solidFill>
                <a:srgbClr val="FF9933"/>
              </a:solidFill>
              <a:effectLst/>
              <a:latin typeface="Tahoma" pitchFamily="34" charset="0"/>
              <a:cs typeface="Arial" charset="0"/>
            </a:rPr>
            <a:t>Küme</a:t>
          </a:r>
          <a:endParaRPr kumimoji="0" lang="en-US" altLang="tr-TR" sz="2700" b="1" i="0" u="none" strike="noStrike" kern="1200" cap="none" normalizeH="0" baseline="0" dirty="0" smtClean="0">
            <a:ln>
              <a:noFill/>
            </a:ln>
            <a:solidFill>
              <a:srgbClr val="FF9933"/>
            </a:solidFill>
            <a:effectLst/>
            <a:latin typeface="Tahoma" pitchFamily="34" charset="0"/>
            <a:cs typeface="Arial" charset="0"/>
          </a:endParaRPr>
        </a:p>
      </dsp:txBody>
      <dsp:txXfrm>
        <a:off x="538290" y="258"/>
        <a:ext cx="1475422" cy="14123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r-TR" smtClean="0"/>
              <a:t>3-4 Temmuz 2010</a:t>
            </a:r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MÜSİAD – 20 Genel İstişare Toplantısı Denizli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5931C-2BB5-4483-9CAB-9A86FEBD9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00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 smtClean="0"/>
              <a:t>3-4 Temmuz 2010</a:t>
            </a: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MÜSİAD – 20 Genel İstişare Toplantısı Denizli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24E4ED-ED85-4325-B2A1-9AB7AA0C7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4730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Oval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8" name="1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1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6F956C-5FA5-4BFF-89B3-BB4B6DC86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6F956C-5FA5-4BFF-89B3-BB4B6DC86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6F956C-5FA5-4BFF-89B3-BB4B6DC86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 Sanayi Şurası 20-22 Kasım 2013, Ankara</a:t>
            </a:r>
            <a:endParaRPr lang="en-US"/>
          </a:p>
        </p:txBody>
      </p:sp>
      <p:sp>
        <p:nvSpPr>
          <p:cNvPr id="8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B427-A205-44EB-9ADB-E47EB562E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292080" y="6483488"/>
            <a:ext cx="2514600" cy="2889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795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 Sanayi Şurası 20-22 Kasım 2013, Ankara</a:t>
            </a:r>
            <a:endParaRPr lang="en-US"/>
          </a:p>
        </p:txBody>
      </p:sp>
      <p:sp>
        <p:nvSpPr>
          <p:cNvPr id="9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0A27-924A-4AF0-A3C1-52104082A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 Sanayi Şurası 20-22 Kasım 2013, Ankara</a:t>
            </a:r>
            <a:endParaRPr lang="en-US"/>
          </a:p>
        </p:txBody>
      </p:sp>
      <p:sp>
        <p:nvSpPr>
          <p:cNvPr id="7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2008-D3CB-4921-8C34-B5695C6D5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 Sanayi Şurası 20-22 Kasım 2013, Ankara</a:t>
            </a:r>
            <a:endParaRPr lang="en-US"/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42AD7-1D76-4ABC-AE00-D69233634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 Sanayi Şurası 20-22 Kasım 2013, Ankara</a:t>
            </a:r>
            <a:endParaRPr lang="en-US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4368-59B1-41FB-8221-37F661B33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0E26-5260-4944-A05F-3E9ADB59D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 Sanayi Şurası 20-22 Kasım 2013, Ankara</a:t>
            </a:r>
            <a:endParaRPr lang="en-US"/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972C-08A2-4D0B-A0DB-81C9E40F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6F956C-5FA5-4BFF-89B3-BB4B6DC86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 Sanayi Şurası 20-22 Kasım 2013, Ankara</a:t>
            </a:r>
            <a:endParaRPr lang="en-US"/>
          </a:p>
        </p:txBody>
      </p:sp>
      <p:sp>
        <p:nvSpPr>
          <p:cNvPr id="7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D325-F236-4252-B69E-2F6EF232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 Sanayi Şurası 20-22 Kasım 2013, Ankara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04DB-77AA-4DFE-A357-A3883B263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 Sanayi Şurası 20-22 Kasım 2013, Ankara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1383-7ECD-4F78-A49B-A1E9272A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Dikdörtgen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5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6 Oval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6F956C-5FA5-4BFF-89B3-BB4B6DC86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6F956C-5FA5-4BFF-89B3-BB4B6DC86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6F956C-5FA5-4BFF-89B3-BB4B6DC86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6F956C-5FA5-4BFF-89B3-BB4B6DC86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2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6F956C-5FA5-4BFF-89B3-BB4B6DC86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6F956C-5FA5-4BFF-89B3-BB4B6DC86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5 Akış Çizelgesi: İşlem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6 Akış Çizelgesi: İşlem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6F956C-5FA5-4BFF-89B3-BB4B6DC86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91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7 Oval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11 Dikdörtgen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081" name="8 Metin Yer Tutucusu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1071563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220072" y="6276522"/>
            <a:ext cx="339052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726F956C-5FA5-4BFF-89B3-BB4B6DC86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91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7 Metin Yer Tutucusu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 smtClean="0"/>
              <a:t>3. Sanayi Şurası 20-22 Kasım 2013, Ankara</a:t>
            </a:r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BE69AD8-C975-4621-9435-44DFC6592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http://www.nano-map.de/images/menu/punkt_gruen.gif" TargetMode="External"/><Relationship Id="rId3" Type="http://schemas.openxmlformats.org/officeDocument/2006/relationships/image" Target="http://www.nano-map.de/images/menu/punkt_orange.gif" TargetMode="External"/><Relationship Id="rId7" Type="http://schemas.openxmlformats.org/officeDocument/2006/relationships/image" Target="http://www.nano-map.de/images/menu/punkt_lila.gif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http://www.nano-map.de/images/menu/punkt_braun.gif" TargetMode="External"/><Relationship Id="rId5" Type="http://schemas.openxmlformats.org/officeDocument/2006/relationships/image" Target="http://www.nano-map.de/images/menu/punkt_rot.gif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http://www.nano-map.de/images/menu/punkt_rosa.gi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http://www.nanomat.com/pics/home01.gif" TargetMode="External"/><Relationship Id="rId7" Type="http://schemas.openxmlformats.org/officeDocument/2006/relationships/image" Target="http://www.nanomat.com/pics/home03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http://www.nanomat.com/pics/home02.jpg" TargetMode="Externa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im.cankaya.edu.t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18035" y="1387471"/>
            <a:ext cx="7772400" cy="147002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p3d extrusionH="57150">
              <a:bevelT w="38100" h="38100" prst="slop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3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of Survival</a:t>
            </a:r>
            <a:r>
              <a:rPr lang="tr-TR" sz="43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tr-TR" sz="4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lang="tr-TR" sz="43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a </a:t>
            </a:r>
            <a:r>
              <a:rPr lang="tr-TR" sz="4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Country</a:t>
            </a:r>
            <a:r>
              <a:rPr lang="en-US" sz="43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 Cluster</a:t>
            </a:r>
            <a:r>
              <a:rPr lang="tr-TR" sz="4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ing</a:t>
            </a:r>
            <a:endParaRPr lang="en-US" sz="4300" dirty="0">
              <a:solidFill>
                <a:schemeClr val="bg2">
                  <a:lumMod val="2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0593" y="3857628"/>
            <a:ext cx="7127875" cy="110965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tr-TR" sz="32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r-TR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Ziya </a:t>
            </a:r>
            <a:r>
              <a:rPr lang="tr-TR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Burhanettin</a:t>
            </a:r>
            <a:r>
              <a:rPr lang="tr-TR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Güvenç</a:t>
            </a:r>
          </a:p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r-TR" sz="32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Rektor</a:t>
            </a:r>
            <a:endParaRPr lang="en-US" sz="32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95210" y="1928802"/>
            <a:ext cx="87639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 the year 2023 nano technology</a:t>
            </a:r>
          </a:p>
          <a:p>
            <a:pPr algn="ctr"/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will reach to 1</a:t>
            </a:r>
            <a:r>
              <a:rPr lang="en-US" sz="3200" b="1" smtClean="0">
                <a:solidFill>
                  <a:srgbClr val="FF0000"/>
                </a:solidFill>
              </a:rPr>
              <a:t> trillion dolar </a:t>
            </a:r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economic size</a:t>
            </a:r>
          </a:p>
          <a:p>
            <a:pPr algn="ctr"/>
            <a:endParaRPr lang="en-US" sz="32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will double every 5 to 10 years</a:t>
            </a:r>
            <a:endParaRPr lang="en-US" sz="32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-32" y="1214422"/>
            <a:ext cx="9144032" cy="4525962"/>
          </a:xfrm>
        </p:spPr>
        <p:txBody>
          <a:bodyPr/>
          <a:lstStyle/>
          <a:p>
            <a:pPr>
              <a:buNone/>
            </a:pPr>
            <a:r>
              <a:rPr lang="en-US" b="1" smtClean="0"/>
              <a:t>	SME Banks cannot protect SMEs against to this big “technology storm”. </a:t>
            </a:r>
          </a:p>
          <a:p>
            <a:pPr>
              <a:buNone/>
            </a:pPr>
            <a:endParaRPr lang="en-US" b="1" smtClean="0"/>
          </a:p>
          <a:p>
            <a:pPr>
              <a:buNone/>
            </a:pPr>
            <a:r>
              <a:rPr lang="en-US" b="1" smtClean="0"/>
              <a:t>	There will be no SMEs without clusters.</a:t>
            </a:r>
          </a:p>
          <a:p>
            <a:pPr>
              <a:buNone/>
            </a:pPr>
            <a:endParaRPr lang="en-US" b="1" smtClean="0"/>
          </a:p>
          <a:p>
            <a:pPr>
              <a:buNone/>
            </a:pPr>
            <a:r>
              <a:rPr lang="en-US" b="1" smtClean="0"/>
              <a:t>	So there will be no SME Banks either.</a:t>
            </a:r>
          </a:p>
          <a:p>
            <a:pPr>
              <a:buNone/>
            </a:pPr>
            <a:endParaRPr lang="en-US" b="1" smtClean="0"/>
          </a:p>
          <a:p>
            <a:pPr>
              <a:buNone/>
            </a:pPr>
            <a:r>
              <a:rPr lang="en-US" b="1" smtClean="0"/>
              <a:t>	</a:t>
            </a:r>
            <a:endParaRPr lang="en-US" b="1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85794" y="1214422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Within the last 8 years because of these reasons we have established 6 clusters </a:t>
            </a:r>
            <a:r>
              <a:rPr lang="en-US" b="1" dirty="0" smtClean="0">
                <a:solidFill>
                  <a:srgbClr val="FF0000"/>
                </a:solidFill>
              </a:rPr>
              <a:t>in OSTIM, Ankara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We have already seen the benefits of this </a:t>
            </a:r>
            <a:r>
              <a:rPr lang="en-US" b="1" dirty="0" smtClean="0"/>
              <a:t>model</a:t>
            </a:r>
            <a:r>
              <a:rPr lang="tr-TR" b="1" dirty="0" smtClean="0"/>
              <a:t>: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 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429288"/>
          </a:xfrm>
        </p:spPr>
        <p:txBody>
          <a:bodyPr/>
          <a:lstStyle/>
          <a:p>
            <a:r>
              <a:rPr lang="en-US" b="1" smtClean="0"/>
              <a:t>SMEs</a:t>
            </a:r>
            <a:r>
              <a:rPr lang="en-US" b="1" smtClean="0"/>
              <a:t> Buildig Self </a:t>
            </a:r>
            <a:r>
              <a:rPr lang="en-US" b="1" smtClean="0"/>
              <a:t>Confidence</a:t>
            </a:r>
            <a:endParaRPr lang="en-US" b="1" smtClean="0"/>
          </a:p>
          <a:p>
            <a:endParaRPr lang="en-US" sz="1200" b="1" smtClean="0"/>
          </a:p>
          <a:p>
            <a:r>
              <a:rPr lang="en-US" b="1" smtClean="0"/>
              <a:t>They are having their own </a:t>
            </a:r>
            <a:r>
              <a:rPr lang="en-US" b="1" smtClean="0"/>
              <a:t>brands</a:t>
            </a:r>
            <a:endParaRPr lang="en-US" b="1" smtClean="0"/>
          </a:p>
          <a:p>
            <a:endParaRPr lang="en-US" sz="1600" b="1" smtClean="0"/>
          </a:p>
          <a:p>
            <a:r>
              <a:rPr lang="en-US" b="1" smtClean="0"/>
              <a:t>They can get easy appointment from </a:t>
            </a:r>
            <a:r>
              <a:rPr lang="en-US" b="1" smtClean="0"/>
              <a:t>high</a:t>
            </a:r>
            <a:r>
              <a:rPr lang="en-US" b="1" smtClean="0"/>
              <a:t> level managers of world giant </a:t>
            </a:r>
            <a:r>
              <a:rPr lang="en-US" b="1" smtClean="0"/>
              <a:t>companies</a:t>
            </a:r>
            <a:endParaRPr lang="en-US" b="1" smtClean="0"/>
          </a:p>
          <a:p>
            <a:endParaRPr lang="en-US" sz="1800" b="1" smtClean="0"/>
          </a:p>
          <a:p>
            <a:r>
              <a:rPr lang="en-US" b="1" smtClean="0"/>
              <a:t>Cluster is now guiding policy makers in </a:t>
            </a:r>
            <a:r>
              <a:rPr lang="en-US" b="1" smtClean="0"/>
              <a:t>Turkey</a:t>
            </a:r>
            <a:endParaRPr lang="en-US" b="1" smtClean="0"/>
          </a:p>
          <a:p>
            <a:endParaRPr lang="en-US" sz="2000" b="1" smtClean="0"/>
          </a:p>
          <a:p>
            <a:r>
              <a:rPr lang="en-US" b="1" smtClean="0"/>
              <a:t>SMEs enter public </a:t>
            </a:r>
            <a:r>
              <a:rPr lang="en-US" b="1" smtClean="0"/>
              <a:t>procurement</a:t>
            </a:r>
            <a:endParaRPr lang="en-US" b="1" smtClean="0"/>
          </a:p>
          <a:p>
            <a:r>
              <a:rPr lang="en-US" b="1" smtClean="0"/>
              <a:t>And many </a:t>
            </a:r>
            <a:r>
              <a:rPr lang="en-US" b="1" smtClean="0"/>
              <a:t>more…</a:t>
            </a:r>
            <a:endParaRPr lang="en-US" b="1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Thank You For Your Patience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4 Kalp"/>
          <p:cNvSpPr/>
          <p:nvPr/>
        </p:nvSpPr>
        <p:spPr>
          <a:xfrm>
            <a:off x="3571868" y="2500306"/>
            <a:ext cx="2214578" cy="17859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07504" y="1844824"/>
            <a:ext cx="195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İşsizlikten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076056" y="5445224"/>
            <a:ext cx="365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Sokakta Yatan İnsanlardan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660232" y="181520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Cari Açıktan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783944" y="3501008"/>
            <a:ext cx="332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KOBİ’lerin Her Türlü Hastalığından 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436096" y="447055"/>
            <a:ext cx="365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Marka Üretememekten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79512" y="5373216"/>
            <a:ext cx="505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Çocuk Yaşta Çalışanların Varlığından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35496" y="321297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D29B3"/>
                </a:solidFill>
                <a:latin typeface="Arial" pitchFamily="34" charset="0"/>
                <a:cs typeface="Arial" pitchFamily="34" charset="0"/>
              </a:rPr>
              <a:t>Bilgi Yoğun Ürün Üretilmemesinden</a:t>
            </a:r>
            <a:endParaRPr lang="en-US" sz="2400" b="1" dirty="0">
              <a:solidFill>
                <a:srgbClr val="0D29B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059832" y="1643316"/>
            <a:ext cx="273630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Kısacası </a:t>
            </a:r>
            <a:r>
              <a:rPr lang="tr-TR" sz="2400" b="1" dirty="0" smtClean="0">
                <a:solidFill>
                  <a:srgbClr val="0D29B3"/>
                </a:solidFill>
                <a:latin typeface="Aharoni" pitchFamily="2" charset="-79"/>
                <a:cs typeface="Aharoni" pitchFamily="2" charset="-79"/>
              </a:rPr>
              <a:t>Her Türlü </a:t>
            </a:r>
          </a:p>
          <a:p>
            <a:pPr algn="ctr"/>
            <a:r>
              <a:rPr lang="tr-TR" sz="2400" b="1" dirty="0" smtClean="0"/>
              <a:t>Olumsuzluklardan </a:t>
            </a:r>
          </a:p>
          <a:p>
            <a:pPr algn="ctr"/>
            <a:r>
              <a:rPr lang="tr-TR" sz="2400" b="1" dirty="0" smtClean="0"/>
              <a:t>Kim Sorumludur?</a:t>
            </a:r>
          </a:p>
          <a:p>
            <a:pPr algn="ctr"/>
            <a:endParaRPr lang="en-US" sz="2400" b="1" dirty="0"/>
          </a:p>
        </p:txBody>
      </p:sp>
      <p:sp>
        <p:nvSpPr>
          <p:cNvPr id="18" name="17 Aşağı Ok"/>
          <p:cNvSpPr/>
          <p:nvPr/>
        </p:nvSpPr>
        <p:spPr>
          <a:xfrm>
            <a:off x="4211960" y="3345944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Metin kutusu"/>
          <p:cNvSpPr txBox="1"/>
          <p:nvPr/>
        </p:nvSpPr>
        <p:spPr>
          <a:xfrm>
            <a:off x="3203848" y="4365104"/>
            <a:ext cx="243528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ÜNİVERSİTE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611688" y="6508409"/>
            <a:ext cx="3352800" cy="288925"/>
          </a:xfrm>
        </p:spPr>
        <p:txBody>
          <a:bodyPr/>
          <a:lstStyle/>
          <a:p>
            <a:fld id="{CA15C064-DD44-4CAC-873E-2D1F54821676}" type="slidenum">
              <a:rPr kumimoji="0" lang="en-US" smtClean="0">
                <a:solidFill>
                  <a:schemeClr val="tx1"/>
                </a:solidFill>
              </a:rPr>
              <a:pPr/>
              <a:t>15</a:t>
            </a:fld>
            <a:endParaRPr kumimoji="0"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1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3" grpId="0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3515221"/>
          </a:xfrm>
        </p:spPr>
        <p:txBody>
          <a:bodyPr/>
          <a:lstStyle/>
          <a:p>
            <a:pPr algn="ctr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009900"/>
                </a:solidFill>
                <a:latin typeface="Arial Rounded MT Bold" pitchFamily="34" charset="0"/>
              </a:rPr>
              <a:t>Kümelenme modelinin kaynağı nedir?</a:t>
            </a:r>
            <a:endParaRPr lang="en-US" b="1" dirty="0">
              <a:solidFill>
                <a:srgbClr val="009900"/>
              </a:solidFill>
              <a:latin typeface="Arial Rounded MT Bold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449527" y="3501008"/>
            <a:ext cx="6290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Bunu ortaya koymaya çalışacağım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2526" y="2060848"/>
            <a:ext cx="33650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0066FF"/>
                </a:solidFill>
              </a:rPr>
              <a:t>OSB’ler ve</a:t>
            </a:r>
          </a:p>
          <a:p>
            <a:endParaRPr lang="tr-TR" sz="3200" b="1" dirty="0">
              <a:solidFill>
                <a:srgbClr val="0066FF"/>
              </a:solidFill>
            </a:endParaRPr>
          </a:p>
          <a:p>
            <a:r>
              <a:rPr lang="tr-TR" sz="3200" b="1" dirty="0" smtClean="0">
                <a:solidFill>
                  <a:srgbClr val="0066FF"/>
                </a:solidFill>
              </a:rPr>
              <a:t>İhtisas OSB’ler </a:t>
            </a:r>
          </a:p>
          <a:p>
            <a:endParaRPr lang="tr-TR" sz="3200" b="1" dirty="0">
              <a:solidFill>
                <a:srgbClr val="0066FF"/>
              </a:solidFill>
            </a:endParaRPr>
          </a:p>
          <a:p>
            <a:r>
              <a:rPr lang="tr-TR" sz="3200" b="1" dirty="0" smtClean="0">
                <a:solidFill>
                  <a:srgbClr val="0066FF"/>
                </a:solidFill>
              </a:rPr>
              <a:t>Küme midir ?</a:t>
            </a:r>
            <a:endParaRPr lang="tr-TR" sz="3200" b="1" dirty="0">
              <a:solidFill>
                <a:srgbClr val="0066FF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632397" y="5229200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Değildir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9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25" y="1503611"/>
            <a:ext cx="7499350" cy="4733701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FF0000"/>
                </a:solidFill>
              </a:rPr>
              <a:t>Kümelenme Nedir?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 smtClean="0"/>
              <a:t>Küme Aktörleri Kimlerdir?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6600"/>
                </a:solidFill>
              </a:rPr>
              <a:t>Nerelerde Oluşur?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 smtClean="0"/>
              <a:t>Kümelenme ve Faydaları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00FF"/>
                </a:solidFill>
              </a:rPr>
              <a:t>Rekabet-Avantaj İlişkisi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 smtClean="0"/>
              <a:t>Üretkenlik ve Yenilikçilik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 smtClean="0"/>
              <a:t>Ankara'da kurulan örnek kümeler</a:t>
            </a: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926488" y="1268760"/>
            <a:ext cx="7518469" cy="13849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dirty="0" smtClean="0">
                <a:latin typeface="Arial Black" pitchFamily="34" charset="0"/>
              </a:rPr>
              <a:t>Bizlere Bu Kadar Büyük Sorumluluğu </a:t>
            </a:r>
          </a:p>
          <a:p>
            <a:pPr algn="ctr"/>
            <a:r>
              <a:rPr lang="tr-TR" sz="2800" dirty="0" smtClean="0">
                <a:latin typeface="Arial Black" pitchFamily="34" charset="0"/>
              </a:rPr>
              <a:t>Yükleyen </a:t>
            </a:r>
          </a:p>
          <a:p>
            <a:pPr algn="ctr"/>
            <a:r>
              <a:rPr lang="tr-TR" sz="2800" dirty="0" smtClean="0">
                <a:latin typeface="Arial Black" pitchFamily="34" charset="0"/>
              </a:rPr>
              <a:t>Kaynak Nedir?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4 Aşağı Ok"/>
          <p:cNvSpPr/>
          <p:nvPr/>
        </p:nvSpPr>
        <p:spPr>
          <a:xfrm>
            <a:off x="4427984" y="2780928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Metin kutusu"/>
          <p:cNvSpPr txBox="1"/>
          <p:nvPr/>
        </p:nvSpPr>
        <p:spPr>
          <a:xfrm>
            <a:off x="114960" y="3998351"/>
            <a:ext cx="8947065" cy="954107"/>
          </a:xfrm>
          <a:prstGeom prst="rect">
            <a:avLst/>
          </a:prstGeom>
          <a:ln>
            <a:solidFill>
              <a:srgbClr val="0D29B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dirty="0" smtClean="0">
                <a:latin typeface="Arial Black" pitchFamily="34" charset="0"/>
              </a:rPr>
              <a:t>“</a:t>
            </a:r>
            <a:r>
              <a:rPr lang="tr-TR" sz="2800" dirty="0" smtClean="0">
                <a:solidFill>
                  <a:srgbClr val="FF0000"/>
                </a:solidFill>
                <a:latin typeface="Arial Black" pitchFamily="34" charset="0"/>
              </a:rPr>
              <a:t>Komşusu Açken Tok Yatan Bizden Değildir</a:t>
            </a:r>
            <a:r>
              <a:rPr lang="tr-TR" sz="2800" dirty="0" smtClean="0">
                <a:latin typeface="Arial Black" pitchFamily="34" charset="0"/>
              </a:rPr>
              <a:t>” </a:t>
            </a:r>
          </a:p>
          <a:p>
            <a:pPr algn="ctr"/>
            <a:endParaRPr lang="en-US" sz="2800" dirty="0">
              <a:latin typeface="Arial Black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376264" y="52199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400" dirty="0" smtClean="0">
                <a:latin typeface="Arial Black" pitchFamily="34" charset="0"/>
              </a:rPr>
              <a:t>Veciz Sözüdür</a:t>
            </a:r>
            <a:endParaRPr lang="en-US" sz="2400" dirty="0"/>
          </a:p>
        </p:txBody>
      </p:sp>
      <p:pic>
        <p:nvPicPr>
          <p:cNvPr id="8" name="Picture 20" descr="CANKAYA_UNIVERSITESI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6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01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686800" cy="838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kern="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</a:t>
            </a:r>
            <a:br>
              <a:rPr lang="tr-TR" b="1" kern="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49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987" name="2 İçerik Yer Tutucusu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30940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b="1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b="1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endParaRPr lang="en-US" smtClean="0"/>
          </a:p>
        </p:txBody>
      </p:sp>
      <p:graphicFrame>
        <p:nvGraphicFramePr>
          <p:cNvPr id="11" name="10 Diyagram"/>
          <p:cNvGraphicFramePr/>
          <p:nvPr>
            <p:extLst>
              <p:ext uri="{D42A27DB-BD31-4B8C-83A1-F6EECF244321}">
                <p14:modId xmlns:p14="http://schemas.microsoft.com/office/powerpoint/2010/main" xmlns="" val="726523793"/>
              </p:ext>
            </p:extLst>
          </p:nvPr>
        </p:nvGraphicFramePr>
        <p:xfrm>
          <a:off x="1357290" y="1204930"/>
          <a:ext cx="6553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1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494126" y="908720"/>
            <a:ext cx="8186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/>
              <a:t>Açlık, içinde bulunduğumuz yüzyılda </a:t>
            </a:r>
            <a:r>
              <a:rPr lang="tr-TR" sz="3200" b="1" dirty="0" smtClean="0">
                <a:solidFill>
                  <a:srgbClr val="C00000"/>
                </a:solidFill>
              </a:rPr>
              <a:t>sadece </a:t>
            </a:r>
          </a:p>
          <a:p>
            <a:pPr algn="ctr"/>
            <a:r>
              <a:rPr lang="tr-TR" sz="3200" b="1" dirty="0" smtClean="0">
                <a:solidFill>
                  <a:srgbClr val="C00000"/>
                </a:solidFill>
              </a:rPr>
              <a:t>yemeğe</a:t>
            </a:r>
            <a:r>
              <a:rPr lang="tr-TR" sz="3200" b="1" dirty="0" smtClean="0"/>
              <a:t> duyulan bir ihtiyaç değildir. </a:t>
            </a:r>
            <a:endParaRPr lang="en-US" sz="32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39552" y="270892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smtClean="0">
                <a:solidFill>
                  <a:srgbClr val="002060"/>
                </a:solidFill>
              </a:rPr>
              <a:t>Gerçek Açlık</a:t>
            </a:r>
            <a:r>
              <a:rPr lang="tr-TR" sz="3200" b="1" dirty="0" smtClean="0"/>
              <a:t>; </a:t>
            </a:r>
          </a:p>
          <a:p>
            <a:pPr lvl="5">
              <a:buFont typeface="Arial" pitchFamily="34" charset="0"/>
              <a:buChar char="•"/>
            </a:pPr>
            <a:r>
              <a:rPr lang="tr-T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bilgiye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5">
              <a:buFont typeface="Arial" pitchFamily="34" charset="0"/>
              <a:buChar char="•"/>
            </a:pPr>
            <a:r>
              <a:rPr lang="tr-TR" sz="3200" b="1" dirty="0" smtClean="0">
                <a:solidFill>
                  <a:srgbClr val="0D29B3"/>
                </a:solidFill>
                <a:latin typeface="Times New Roman" pitchFamily="18" charset="0"/>
                <a:cs typeface="Times New Roman" pitchFamily="18" charset="0"/>
              </a:rPr>
              <a:t>yetişmiş insan gücüne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5">
              <a:buFont typeface="Arial" pitchFamily="34" charset="0"/>
              <a:buChar char="•"/>
            </a:pPr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kaynağa </a:t>
            </a:r>
          </a:p>
          <a:p>
            <a:endParaRPr lang="tr-T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3200" b="1" dirty="0" smtClean="0"/>
              <a:t>duyulan ihtiyaçların bir kısmı veya tümüdür.</a:t>
            </a:r>
            <a:endParaRPr lang="en-US" sz="3200" b="1" dirty="0"/>
          </a:p>
        </p:txBody>
      </p:sp>
      <p:pic>
        <p:nvPicPr>
          <p:cNvPr id="11" name="Picture 20" descr="CANKAYA_UNIVERSITESI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6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3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771890" y="1052736"/>
            <a:ext cx="554461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lvl="5"/>
            <a:r>
              <a:rPr lang="tr-T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Bilgi, AR-GE Yapma Becerisi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5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ve</a:t>
            </a:r>
          </a:p>
          <a:p>
            <a:pPr marL="0" lvl="5"/>
            <a:r>
              <a:rPr lang="tr-TR" sz="3200" b="1" dirty="0" smtClean="0">
                <a:solidFill>
                  <a:srgbClr val="0D29B3"/>
                </a:solidFill>
                <a:latin typeface="Times New Roman" pitchFamily="18" charset="0"/>
                <a:cs typeface="Times New Roman" pitchFamily="18" charset="0"/>
              </a:rPr>
              <a:t>Yetişmiş insan gücü, 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nerede</a:t>
            </a:r>
            <a:r>
              <a:rPr lang="tr-TR" sz="3200" b="1" dirty="0" smtClean="0">
                <a:solidFill>
                  <a:srgbClr val="0D29B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tr-TR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Aşağı Ok"/>
          <p:cNvSpPr/>
          <p:nvPr/>
        </p:nvSpPr>
        <p:spPr>
          <a:xfrm>
            <a:off x="4292170" y="2924944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Metin kutusu"/>
          <p:cNvSpPr txBox="1"/>
          <p:nvPr/>
        </p:nvSpPr>
        <p:spPr>
          <a:xfrm>
            <a:off x="3032865" y="3944104"/>
            <a:ext cx="304724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ÜNİVERSİTE’ de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23528" y="5301208"/>
            <a:ext cx="7423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İşte Bu Gerçek Üniversiteyi “</a:t>
            </a:r>
            <a:r>
              <a:rPr lang="tr-TR" sz="2800" b="1" dirty="0" smtClean="0">
                <a:solidFill>
                  <a:srgbClr val="FF0000"/>
                </a:solidFill>
              </a:rPr>
              <a:t>TOK</a:t>
            </a:r>
            <a:r>
              <a:rPr lang="tr-TR" sz="2800" b="1" dirty="0" smtClean="0"/>
              <a:t>” Yapmaktadır</a:t>
            </a:r>
            <a:endParaRPr lang="en-US" sz="2800" b="1" dirty="0"/>
          </a:p>
        </p:txBody>
      </p:sp>
      <p:pic>
        <p:nvPicPr>
          <p:cNvPr id="9" name="Picture 20" descr="CANKAYA_UNIVERSITESI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6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98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yagram"/>
          <p:cNvGraphicFramePr/>
          <p:nvPr/>
        </p:nvGraphicFramePr>
        <p:xfrm>
          <a:off x="0" y="159050"/>
          <a:ext cx="9144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20 Metin kutusu"/>
          <p:cNvSpPr txBox="1"/>
          <p:nvPr/>
        </p:nvSpPr>
        <p:spPr>
          <a:xfrm rot="5400000">
            <a:off x="-472352" y="-319208"/>
            <a:ext cx="7784448" cy="7200800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/>
            </a:prstTxWarp>
            <a:spAutoFit/>
          </a:bodyPr>
          <a:lstStyle/>
          <a:p>
            <a:r>
              <a:rPr lang="tr-TR" dirty="0" smtClean="0"/>
              <a:t>                             Açlar</a:t>
            </a:r>
            <a:endParaRPr lang="en-US" dirty="0"/>
          </a:p>
        </p:txBody>
      </p:sp>
      <p:sp>
        <p:nvSpPr>
          <p:cNvPr id="22" name="21 Metin kutusu"/>
          <p:cNvSpPr txBox="1"/>
          <p:nvPr/>
        </p:nvSpPr>
        <p:spPr>
          <a:xfrm rot="15627444">
            <a:off x="1923285" y="48417"/>
            <a:ext cx="7784448" cy="7200800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/>
            </a:prstTxWarp>
            <a:spAutoFit/>
          </a:bodyPr>
          <a:lstStyle/>
          <a:p>
            <a:r>
              <a:rPr lang="tr-TR" dirty="0" smtClean="0"/>
              <a:t>                             Ordusu</a:t>
            </a:r>
            <a:endParaRPr lang="en-US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4130860" y="3645024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TOK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4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"/>
          <p:cNvGrpSpPr/>
          <p:nvPr/>
        </p:nvGrpSpPr>
        <p:grpSpPr>
          <a:xfrm>
            <a:off x="3609149" y="1640280"/>
            <a:ext cx="2475019" cy="1329778"/>
            <a:chOff x="1719704" y="445427"/>
            <a:chExt cx="2475019" cy="13297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10 Yuvarlatılmış Dikdörtgen"/>
            <p:cNvSpPr/>
            <p:nvPr/>
          </p:nvSpPr>
          <p:spPr>
            <a:xfrm>
              <a:off x="1719704" y="445427"/>
              <a:ext cx="2475019" cy="132977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/>
            <p:nvPr/>
          </p:nvSpPr>
          <p:spPr>
            <a:xfrm>
              <a:off x="1758652" y="484375"/>
              <a:ext cx="2397123" cy="12518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/>
                <a:t> Şirketler</a:t>
              </a:r>
              <a:endParaRPr lang="en-US" sz="2800" b="1" kern="1200" dirty="0"/>
            </a:p>
          </p:txBody>
        </p:sp>
      </p:grpSp>
      <p:grpSp>
        <p:nvGrpSpPr>
          <p:cNvPr id="3" name="5 Grup"/>
          <p:cNvGrpSpPr/>
          <p:nvPr/>
        </p:nvGrpSpPr>
        <p:grpSpPr>
          <a:xfrm>
            <a:off x="5652120" y="4016544"/>
            <a:ext cx="2475019" cy="1329778"/>
            <a:chOff x="3472298" y="2426624"/>
            <a:chExt cx="2475019" cy="13297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6 Yuvarlatılmış Dikdörtgen"/>
            <p:cNvSpPr/>
            <p:nvPr/>
          </p:nvSpPr>
          <p:spPr>
            <a:xfrm>
              <a:off x="3472298" y="2426624"/>
              <a:ext cx="2475019" cy="132977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8"/>
            <p:cNvSpPr/>
            <p:nvPr/>
          </p:nvSpPr>
          <p:spPr>
            <a:xfrm>
              <a:off x="3511246" y="2465572"/>
              <a:ext cx="2397123" cy="12518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/>
                <a:t>Çankaya Üniversitesi </a:t>
              </a:r>
              <a:endParaRPr lang="en-US" sz="2800" b="1" kern="1200" dirty="0"/>
            </a:p>
          </p:txBody>
        </p:sp>
      </p:grpSp>
      <p:sp>
        <p:nvSpPr>
          <p:cNvPr id="13" name="12 Yukarı Ok"/>
          <p:cNvSpPr/>
          <p:nvPr/>
        </p:nvSpPr>
        <p:spPr>
          <a:xfrm rot="19481959">
            <a:off x="5193668" y="3092675"/>
            <a:ext cx="504056" cy="7200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Oval"/>
          <p:cNvSpPr/>
          <p:nvPr/>
        </p:nvSpPr>
        <p:spPr>
          <a:xfrm rot="2038635">
            <a:off x="3027357" y="1050965"/>
            <a:ext cx="6312567" cy="4450420"/>
          </a:xfrm>
          <a:prstGeom prst="ellipse">
            <a:avLst/>
          </a:prstGeom>
          <a:noFill/>
          <a:ln w="38100">
            <a:solidFill>
              <a:srgbClr val="0D2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Metin kutusu"/>
          <p:cNvSpPr txBox="1"/>
          <p:nvPr/>
        </p:nvSpPr>
        <p:spPr>
          <a:xfrm>
            <a:off x="5713636" y="2989134"/>
            <a:ext cx="2916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</a:rPr>
              <a:t>İhtiyacı </a:t>
            </a:r>
          </a:p>
          <a:p>
            <a:r>
              <a:rPr lang="tr-TR" sz="2800" b="1" dirty="0" smtClean="0">
                <a:solidFill>
                  <a:srgbClr val="7030A0"/>
                </a:solidFill>
              </a:rPr>
              <a:t>Projelendiriyoruz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8116305" y="1268760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AÇ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4" name="16 Grup"/>
          <p:cNvGrpSpPr/>
          <p:nvPr/>
        </p:nvGrpSpPr>
        <p:grpSpPr>
          <a:xfrm>
            <a:off x="800837" y="4691510"/>
            <a:ext cx="2475019" cy="1329778"/>
            <a:chOff x="1719704" y="445427"/>
            <a:chExt cx="2475019" cy="13297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17 Yuvarlatılmış Dikdörtgen"/>
            <p:cNvSpPr/>
            <p:nvPr/>
          </p:nvSpPr>
          <p:spPr>
            <a:xfrm>
              <a:off x="1719704" y="445427"/>
              <a:ext cx="2475019" cy="132977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Yuvarlatılmış Dikdörtgen 4"/>
            <p:cNvSpPr/>
            <p:nvPr/>
          </p:nvSpPr>
          <p:spPr>
            <a:xfrm>
              <a:off x="1758652" y="484375"/>
              <a:ext cx="2397123" cy="12518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/>
                <a:t>Elinde Kaynak Bulunduran Kurumlar</a:t>
              </a:r>
              <a:endParaRPr lang="en-US" sz="2800" b="1" kern="1200" dirty="0"/>
            </a:p>
          </p:txBody>
        </p:sp>
      </p:grpSp>
      <p:sp>
        <p:nvSpPr>
          <p:cNvPr id="20" name="19 Aşağı Ok"/>
          <p:cNvSpPr/>
          <p:nvPr/>
        </p:nvSpPr>
        <p:spPr>
          <a:xfrm rot="3307526">
            <a:off x="3371983" y="4196091"/>
            <a:ext cx="360040" cy="620801"/>
          </a:xfrm>
          <a:prstGeom prst="downArrow">
            <a:avLst/>
          </a:prstGeom>
          <a:solidFill>
            <a:srgbClr val="0D2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Metin kutusu"/>
          <p:cNvSpPr txBox="1"/>
          <p:nvPr/>
        </p:nvSpPr>
        <p:spPr>
          <a:xfrm>
            <a:off x="1610580" y="425789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TOK</a:t>
            </a:r>
            <a:endParaRPr lang="en-US" sz="2800" b="1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-60756" y="908720"/>
            <a:ext cx="4248472" cy="179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Küme Modelinin 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Ana Aktörleri ve 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Sürecin Çevrimi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6507124" y="527901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TOK</a:t>
            </a:r>
            <a:endParaRPr lang="en-US" sz="2800" b="1" dirty="0"/>
          </a:p>
        </p:txBody>
      </p:sp>
      <p:sp>
        <p:nvSpPr>
          <p:cNvPr id="28" name="27 Metin kutusu"/>
          <p:cNvSpPr txBox="1"/>
          <p:nvPr/>
        </p:nvSpPr>
        <p:spPr>
          <a:xfrm>
            <a:off x="4431328" y="1124744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AÇ</a:t>
            </a:r>
            <a:endParaRPr lang="en-US" sz="2800" b="1" dirty="0"/>
          </a:p>
        </p:txBody>
      </p:sp>
      <p:sp>
        <p:nvSpPr>
          <p:cNvPr id="29" name="28 Sağ Ok"/>
          <p:cNvSpPr/>
          <p:nvPr/>
        </p:nvSpPr>
        <p:spPr>
          <a:xfrm rot="19230590">
            <a:off x="3635896" y="4869160"/>
            <a:ext cx="720080" cy="4320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02802">
            <a:off x="3941036" y="3158077"/>
            <a:ext cx="1473355" cy="147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20" grpId="0" animBg="1"/>
      <p:bldP spid="21" grpId="0"/>
      <p:bldP spid="22" grpId="0"/>
      <p:bldP spid="27" grpId="0"/>
      <p:bldP spid="28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475656" y="1199406"/>
            <a:ext cx="7200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Aktörlere yakından bakarsak: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843483" y="2327300"/>
            <a:ext cx="740092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</a:pPr>
            <a:r>
              <a:rPr lang="tr-TR" sz="2900" dirty="0" smtClean="0">
                <a:solidFill>
                  <a:srgbClr val="0000FF"/>
                </a:solidFill>
              </a:rPr>
              <a:t>Şirketler: Ana üreticiler, yan sanayi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</a:pPr>
            <a:r>
              <a:rPr lang="tr-TR" sz="2900" dirty="0" smtClean="0"/>
              <a:t>İşletme servisi sağlayıcılar</a:t>
            </a:r>
            <a:endParaRPr lang="tr-TR" sz="2900" dirty="0">
              <a:solidFill>
                <a:srgbClr val="0000FF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</a:pPr>
            <a:r>
              <a:rPr lang="tr-TR" sz="2900" dirty="0">
                <a:solidFill>
                  <a:srgbClr val="FF0000"/>
                </a:solidFill>
              </a:rPr>
              <a:t>Eğitim kurumları </a:t>
            </a:r>
            <a:r>
              <a:rPr lang="tr-TR" sz="2900" dirty="0"/>
              <a:t>(</a:t>
            </a:r>
            <a:r>
              <a:rPr lang="tr-TR" sz="2900" dirty="0">
                <a:solidFill>
                  <a:srgbClr val="0000FF"/>
                </a:solidFill>
              </a:rPr>
              <a:t>Üniversiteler</a:t>
            </a:r>
            <a:r>
              <a:rPr lang="tr-TR" sz="2900" dirty="0"/>
              <a:t>)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</a:pPr>
            <a:r>
              <a:rPr lang="tr-TR" sz="2900" dirty="0">
                <a:solidFill>
                  <a:srgbClr val="0066FF"/>
                </a:solidFill>
              </a:rPr>
              <a:t>Finans kurumları </a:t>
            </a:r>
            <a:r>
              <a:rPr lang="tr-TR" sz="2900" dirty="0" smtClean="0">
                <a:solidFill>
                  <a:srgbClr val="0066FF"/>
                </a:solidFill>
              </a:rPr>
              <a:t>ve Bakanlıklar</a:t>
            </a:r>
            <a:endParaRPr lang="tr-TR" sz="2900" dirty="0">
              <a:solidFill>
                <a:srgbClr val="0066FF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</a:pPr>
            <a:r>
              <a:rPr lang="tr-TR" sz="2900" dirty="0" smtClean="0">
                <a:solidFill>
                  <a:srgbClr val="FF0000"/>
                </a:solidFill>
              </a:rPr>
              <a:t>Odalar</a:t>
            </a:r>
            <a:r>
              <a:rPr lang="tr-TR" sz="2900" dirty="0">
                <a:solidFill>
                  <a:srgbClr val="FF0000"/>
                </a:solidFill>
              </a:rPr>
              <a:t>, </a:t>
            </a:r>
            <a:r>
              <a:rPr lang="tr-TR" sz="2900" dirty="0" smtClean="0">
                <a:solidFill>
                  <a:srgbClr val="FF0000"/>
                </a:solidFill>
              </a:rPr>
              <a:t>birlikler, </a:t>
            </a:r>
            <a:r>
              <a:rPr lang="tr-TR" sz="2900" dirty="0" err="1" smtClean="0">
                <a:solidFill>
                  <a:srgbClr val="FF0000"/>
                </a:solidFill>
              </a:rPr>
              <a:t>STK’lar</a:t>
            </a:r>
            <a:endParaRPr lang="tr-TR" sz="29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</a:pPr>
            <a:r>
              <a:rPr lang="tr-TR" sz="2900" dirty="0">
                <a:solidFill>
                  <a:srgbClr val="0000FF"/>
                </a:solidFill>
              </a:rPr>
              <a:t>Yerel Yönetimler, </a:t>
            </a:r>
            <a:r>
              <a:rPr lang="tr-TR" sz="2900" dirty="0" smtClean="0">
                <a:solidFill>
                  <a:srgbClr val="0000FF"/>
                </a:solidFill>
              </a:rPr>
              <a:t>Bölgenin Milletvekilleri</a:t>
            </a:r>
            <a:endParaRPr lang="tr-TR" sz="2900" dirty="0">
              <a:solidFill>
                <a:srgbClr val="0000FF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</a:pPr>
            <a:endParaRPr lang="tr-TR" sz="2900" dirty="0">
              <a:solidFill>
                <a:srgbClr val="0000FF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</a:pPr>
            <a:endParaRPr lang="tr-TR" sz="2900" dirty="0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07088" y="5325090"/>
            <a:ext cx="7739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Neden yerel yönetimler ve bölgenin milletvekilleri bu modelin aktörleridir ?</a:t>
            </a:r>
            <a:endParaRPr lang="en-US" dirty="0"/>
          </a:p>
        </p:txBody>
      </p:sp>
      <p:sp>
        <p:nvSpPr>
          <p:cNvPr id="9" name="8 Metin kutusu"/>
          <p:cNvSpPr txBox="1"/>
          <p:nvPr/>
        </p:nvSpPr>
        <p:spPr>
          <a:xfrm>
            <a:off x="611922" y="5781020"/>
            <a:ext cx="7895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Çünkü </a:t>
            </a:r>
            <a:r>
              <a:rPr lang="tr-TR" sz="2800" dirty="0" smtClean="0">
                <a:solidFill>
                  <a:srgbClr val="FF0000"/>
                </a:solidFill>
              </a:rPr>
              <a:t>Kümelenme Bölgesel Kalkınma </a:t>
            </a:r>
            <a:r>
              <a:rPr lang="tr-TR" sz="2800" dirty="0" smtClean="0"/>
              <a:t>modelidir !</a:t>
            </a:r>
            <a:endParaRPr lang="en-US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867508" y="2423790"/>
            <a:ext cx="7593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dirty="0" smtClean="0"/>
              <a:t>Bu gelinen sonucun aynısını iktisatçıların </a:t>
            </a:r>
          </a:p>
          <a:p>
            <a:pPr algn="ctr"/>
            <a:r>
              <a:rPr lang="tr-TR" sz="3200" dirty="0" smtClean="0"/>
              <a:t>yazdığı kitaplarda da görürsünüz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171450" y="991763"/>
            <a:ext cx="7793038" cy="78105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Küme </a:t>
            </a:r>
            <a:r>
              <a:rPr lang="tr-TR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Yönetİmİ</a:t>
            </a:r>
            <a:r>
              <a:rPr lang="tr-T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Nasıl Olmalı?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403648" y="1971675"/>
            <a:ext cx="6248400" cy="457200"/>
          </a:xfrm>
          <a:prstGeom prst="rect">
            <a:avLst/>
          </a:prstGeom>
          <a:solidFill>
            <a:srgbClr val="FFFF00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tr-TR" sz="2400" b="1">
                <a:solidFill>
                  <a:srgbClr val="FF0000"/>
                </a:solidFill>
                <a:latin typeface="Arial" charset="0"/>
              </a:rPr>
              <a:t>Küme Konseyi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362075" y="3276600"/>
            <a:ext cx="6248400" cy="457200"/>
          </a:xfrm>
          <a:prstGeom prst="rect">
            <a:avLst/>
          </a:prstGeom>
          <a:solidFill>
            <a:srgbClr val="FFFF00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Küme Yürütme Kurulu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357313" y="4572000"/>
            <a:ext cx="6248400" cy="457200"/>
          </a:xfrm>
          <a:prstGeom prst="rect">
            <a:avLst/>
          </a:prstGeom>
          <a:solidFill>
            <a:srgbClr val="FFFF00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rial" charset="0"/>
              </a:rPr>
              <a:t>Üniversitemizde Küme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</a:rPr>
              <a:t>Geliştirme Ekibi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5302" name="Line 6"/>
          <p:cNvSpPr>
            <a:spLocks/>
          </p:cNvSpPr>
          <p:nvPr/>
        </p:nvSpPr>
        <p:spPr bwMode="auto">
          <a:xfrm>
            <a:off x="4352925" y="3733800"/>
            <a:ext cx="3175" cy="838200"/>
          </a:xfrm>
          <a:custGeom>
            <a:avLst/>
            <a:gdLst>
              <a:gd name="T0" fmla="*/ 1588 w 3172"/>
              <a:gd name="T1" fmla="*/ 0 h 838203"/>
              <a:gd name="T2" fmla="*/ 3175 w 3172"/>
              <a:gd name="T3" fmla="*/ 419100 h 838203"/>
              <a:gd name="T4" fmla="*/ 1588 w 3172"/>
              <a:gd name="T5" fmla="*/ 838200 h 838203"/>
              <a:gd name="T6" fmla="*/ 0 w 3172"/>
              <a:gd name="T7" fmla="*/ 419100 h 838203"/>
              <a:gd name="T8" fmla="*/ 0 w 3172"/>
              <a:gd name="T9" fmla="*/ 0 h 838203"/>
              <a:gd name="T10" fmla="*/ 3175 w 3172"/>
              <a:gd name="T11" fmla="*/ 838200 h 83820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3172"/>
              <a:gd name="T19" fmla="*/ 0 h 838203"/>
              <a:gd name="T20" fmla="*/ 3172 w 3172"/>
              <a:gd name="T21" fmla="*/ 838203 h 8382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72" h="838203">
                <a:moveTo>
                  <a:pt x="0" y="0"/>
                </a:moveTo>
                <a:lnTo>
                  <a:pt x="3172" y="838203"/>
                </a:lnTo>
              </a:path>
            </a:pathLst>
          </a:custGeom>
          <a:noFill/>
          <a:ln w="57150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/>
          </p:cNvSpPr>
          <p:nvPr/>
        </p:nvSpPr>
        <p:spPr bwMode="auto">
          <a:xfrm>
            <a:off x="4352925" y="2424113"/>
            <a:ext cx="3175" cy="838200"/>
          </a:xfrm>
          <a:custGeom>
            <a:avLst/>
            <a:gdLst>
              <a:gd name="T0" fmla="*/ 1588 w 3172"/>
              <a:gd name="T1" fmla="*/ 0 h 838203"/>
              <a:gd name="T2" fmla="*/ 3175 w 3172"/>
              <a:gd name="T3" fmla="*/ 419100 h 838203"/>
              <a:gd name="T4" fmla="*/ 1588 w 3172"/>
              <a:gd name="T5" fmla="*/ 838200 h 838203"/>
              <a:gd name="T6" fmla="*/ 0 w 3172"/>
              <a:gd name="T7" fmla="*/ 419100 h 838203"/>
              <a:gd name="T8" fmla="*/ 0 w 3172"/>
              <a:gd name="T9" fmla="*/ 0 h 838203"/>
              <a:gd name="T10" fmla="*/ 3175 w 3172"/>
              <a:gd name="T11" fmla="*/ 838200 h 83820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3172"/>
              <a:gd name="T19" fmla="*/ 0 h 838203"/>
              <a:gd name="T20" fmla="*/ 3172 w 3172"/>
              <a:gd name="T21" fmla="*/ 838203 h 8382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72" h="838203">
                <a:moveTo>
                  <a:pt x="0" y="0"/>
                </a:moveTo>
                <a:lnTo>
                  <a:pt x="3172" y="838203"/>
                </a:lnTo>
              </a:path>
            </a:pathLst>
          </a:custGeom>
          <a:noFill/>
          <a:ln w="57150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00" grpId="0" animBg="1"/>
      <p:bldP spid="55301" grpId="0" animBg="1"/>
      <p:bldP spid="55302" grpId="0" animBg="1"/>
      <p:bldP spid="553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3239" y="2793122"/>
            <a:ext cx="5693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/>
              <a:t>Neden Kümelenmeliyiz ?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xmlns="" val="13853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26765"/>
          </a:xfrm>
        </p:spPr>
        <p:txBody>
          <a:bodyPr/>
          <a:lstStyle/>
          <a:p>
            <a:pPr algn="ctr">
              <a:buNone/>
            </a:pPr>
            <a:endParaRPr lang="tr-TR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tr-TR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tr-TR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916832"/>
            <a:ext cx="4604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Neden Kümelenmeliyiz ?</a:t>
            </a:r>
            <a:endParaRPr lang="tr-TR" sz="3200" dirty="0"/>
          </a:p>
        </p:txBody>
      </p:sp>
      <p:sp>
        <p:nvSpPr>
          <p:cNvPr id="7" name="6 Dikdörtgen"/>
          <p:cNvSpPr/>
          <p:nvPr/>
        </p:nvSpPr>
        <p:spPr>
          <a:xfrm>
            <a:off x="1691680" y="3212976"/>
            <a:ext cx="5634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Teknoloji Tufanı Geliyor !</a:t>
            </a:r>
            <a:endParaRPr lang="en-US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05"/>
          <p:cNvSpPr>
            <a:spLocks noChangeArrowheads="1"/>
          </p:cNvSpPr>
          <p:nvPr/>
        </p:nvSpPr>
        <p:spPr bwMode="auto">
          <a:xfrm>
            <a:off x="1377007" y="2420888"/>
            <a:ext cx="70834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r-TR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anose="02020603050405020304" pitchFamily="18" charset="0"/>
              </a:rPr>
              <a:t>2007 yılı sonu itibari ile    646</a:t>
            </a:r>
            <a:r>
              <a:rPr lang="en-US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anose="02020603050405020304" pitchFamily="18" charset="0"/>
              </a:rPr>
              <a:t>  kayıtlı birim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latin typeface="Times New Roman" pitchFamily="18" charset="0"/>
                <a:cs typeface="Times New Roman" panose="02020603050405020304" pitchFamily="18" charset="0"/>
              </a:rPr>
              <a:t>2008 yılı sonu itibari ile    </a:t>
            </a: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785 </a:t>
            </a:r>
            <a:r>
              <a:rPr lang="tr-TR" sz="2800" b="1" dirty="0" smtClean="0">
                <a:latin typeface="Times New Roman" pitchFamily="18" charset="0"/>
                <a:cs typeface="Times New Roman" panose="02020603050405020304" pitchFamily="18" charset="0"/>
              </a:rPr>
              <a:t>  kayıtlı birim</a:t>
            </a:r>
          </a:p>
          <a:p>
            <a:r>
              <a:rPr lang="tr-TR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15-12-2009     itibari ile    1026  kayıtlı birim</a:t>
            </a:r>
            <a:r>
              <a:rPr lang="tr-TR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03-08-2010     itibari ile    1728  kayıtlı birim </a:t>
            </a:r>
          </a:p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21-11-2011     itibari ile     1920  kayıtlı birim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r>
              <a:rPr lang="tr-TR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6-5-2012        itibari ile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</a:t>
            </a:r>
            <a:r>
              <a:rPr lang="tr-TR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1892  kayıtlı birim</a:t>
            </a:r>
          </a:p>
          <a:p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19-06-2012     itibari ile    1936  kayıtlı birim 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50" name="Picture 206" descr="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75" y="-6989763"/>
            <a:ext cx="285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207" descr="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75" y="-6989763"/>
            <a:ext cx="285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208" descr="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75" y="-6989763"/>
            <a:ext cx="285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209" descr="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75" y="-6989763"/>
            <a:ext cx="285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210" descr="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75" y="-6989763"/>
            <a:ext cx="285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211" descr="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75" y="-6989763"/>
            <a:ext cx="285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212" descr="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75" y="-6989763"/>
            <a:ext cx="285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1" name="32 Metin kutusu"/>
          <p:cNvSpPr txBox="1">
            <a:spLocks noChangeArrowheads="1"/>
          </p:cNvSpPr>
          <p:nvPr/>
        </p:nvSpPr>
        <p:spPr bwMode="auto">
          <a:xfrm>
            <a:off x="-36512" y="1034733"/>
            <a:ext cx="9396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Almanya’da </a:t>
            </a:r>
            <a:r>
              <a:rPr lang="tr-TR" sz="2800" b="1" dirty="0" err="1" smtClean="0">
                <a:solidFill>
                  <a:srgbClr val="FF0000"/>
                </a:solidFill>
              </a:rPr>
              <a:t>Nano</a:t>
            </a:r>
            <a:r>
              <a:rPr lang="tr-TR" sz="2800" b="1" dirty="0" smtClean="0">
                <a:solidFill>
                  <a:srgbClr val="FF0000"/>
                </a:solidFill>
              </a:rPr>
              <a:t>-Teknolojiye girmiş olan 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kurumların yıllara göre sayısı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26 Dikdörtgen"/>
          <p:cNvSpPr/>
          <p:nvPr/>
        </p:nvSpPr>
        <p:spPr>
          <a:xfrm>
            <a:off x="323528" y="5517232"/>
            <a:ext cx="8534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BA8A8A"/>
                </a:solidFill>
                <a:latin typeface="Rockwell Condensed" pitchFamily="18" charset="0"/>
                <a:cs typeface="Times New Roman" pitchFamily="18" charset="0"/>
                <a:sym typeface="Wingdings" pitchFamily="2" charset="2"/>
              </a:rPr>
              <a:t>18-11-2013</a:t>
            </a:r>
            <a:r>
              <a:rPr lang="tr-TR" sz="3400" b="1" dirty="0" smtClean="0">
                <a:solidFill>
                  <a:srgbClr val="BA8A8A"/>
                </a:solidFill>
                <a:latin typeface="Rockwell Condensed" pitchFamily="18" charset="0"/>
                <a:cs typeface="Times New Roman" pitchFamily="18" charset="0"/>
                <a:sym typeface="Wingdings" pitchFamily="2" charset="2"/>
              </a:rPr>
              <a:t>     itibari ile </a:t>
            </a:r>
            <a:r>
              <a:rPr lang="tr-TR" sz="4400" b="1" dirty="0" smtClean="0">
                <a:solidFill>
                  <a:srgbClr val="BA8A8A"/>
                </a:solidFill>
                <a:latin typeface="Rockwell Condensed" pitchFamily="18" charset="0"/>
                <a:cs typeface="Times New Roman" pitchFamily="18" charset="0"/>
                <a:sym typeface="Wingdings" pitchFamily="2" charset="2"/>
              </a:rPr>
              <a:t>2271</a:t>
            </a:r>
            <a:r>
              <a:rPr lang="tr-TR" sz="3400" b="1" dirty="0" smtClean="0">
                <a:solidFill>
                  <a:srgbClr val="BA8A8A"/>
                </a:solidFill>
                <a:latin typeface="Rockwell Condensed" pitchFamily="18" charset="0"/>
                <a:cs typeface="Times New Roman" pitchFamily="18" charset="0"/>
                <a:sym typeface="Wingdings" pitchFamily="2" charset="2"/>
              </a:rPr>
              <a:t> kayıtlı birim </a:t>
            </a:r>
            <a:endParaRPr lang="en-US" sz="3400" b="1" dirty="0">
              <a:solidFill>
                <a:srgbClr val="BA8A8A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9329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42875" y="2286000"/>
            <a:ext cx="9144000" cy="2887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3600" smtClean="0">
                <a:solidFill>
                  <a:schemeClr val="tx2"/>
                </a:solidFill>
                <a:latin typeface="+mn-lt"/>
                <a:cs typeface="+mn-cs"/>
              </a:rPr>
              <a:t>	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4400" b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Cluster</a:t>
            </a:r>
            <a:r>
              <a:rPr lang="en-US" sz="4400" b="1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Aggregation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28992" y="2897188"/>
          <a:ext cx="850900" cy="850900"/>
        </p:xfrm>
        <a:graphic>
          <a:graphicData uri="http://schemas.openxmlformats.org/presentationml/2006/ole">
            <p:oleObj spid="_x0000_s1068" name="Equation" r:id="rId3" imgW="190417" imgH="190417" progId="Equation.3">
              <p:embed/>
            </p:oleObj>
          </a:graphicData>
        </a:graphic>
      </p:graphicFrame>
      <p:sp>
        <p:nvSpPr>
          <p:cNvPr id="12" name="1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14" descr="http://www.nano-map.de/images/menu/punkt_orange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792" y="1655728"/>
            <a:ext cx="3048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5" descr="http://www.nano-map.de/images/menu/punkt_rot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21792" y="2700441"/>
            <a:ext cx="3048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6" descr="http://www.nano-map.de/images/menu/punkt_lila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21792" y="3573155"/>
            <a:ext cx="3048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7" descr="http://www.nano-map.de/images/menu/punkt_rosa.gif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121792" y="4502869"/>
            <a:ext cx="3048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8" descr="http://www.nano-map.de/images/menu/punkt_braun.gif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121792" y="5381908"/>
            <a:ext cx="3048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9" descr="http://www.nano-map.de/images/menu/punkt_gruen.gif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107504" y="6117863"/>
            <a:ext cx="3048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21"/>
          <p:cNvSpPr>
            <a:spLocks noChangeArrowheads="1"/>
          </p:cNvSpPr>
          <p:nvPr/>
        </p:nvSpPr>
        <p:spPr bwMode="auto">
          <a:xfrm>
            <a:off x="474217" y="1238563"/>
            <a:ext cx="773320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Araş. </a:t>
            </a:r>
            <a:r>
              <a:rPr lang="tr-TR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Merkezleri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tr-TR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67,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98,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147,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158, </a:t>
            </a:r>
            <a:r>
              <a:rPr lang="tr-T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157, </a:t>
            </a:r>
          </a:p>
          <a:p>
            <a:r>
              <a:rPr lang="tr-TR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165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5" name="Rectangle 222"/>
          <p:cNvSpPr>
            <a:spLocks noChangeArrowheads="1"/>
          </p:cNvSpPr>
          <p:nvPr/>
        </p:nvSpPr>
        <p:spPr bwMode="auto">
          <a:xfrm>
            <a:off x="480567" y="2273751"/>
            <a:ext cx="80488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Üniv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./Enstitüler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tr-TR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, 102,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193,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418,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441, </a:t>
            </a:r>
            <a:r>
              <a:rPr lang="tr-T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442, </a:t>
            </a:r>
          </a:p>
          <a:p>
            <a:r>
              <a:rPr lang="tr-TR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446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" name="Rectangle 223"/>
          <p:cNvSpPr>
            <a:spLocks noChangeArrowheads="1"/>
          </p:cNvSpPr>
          <p:nvPr/>
        </p:nvSpPr>
        <p:spPr bwMode="auto">
          <a:xfrm>
            <a:off x="464692" y="3327956"/>
            <a:ext cx="8363187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KOBİ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tr-TR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381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, 462, </a:t>
            </a:r>
            <a:r>
              <a:rPr lang="tr-TR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554,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696,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771, </a:t>
            </a:r>
            <a:r>
              <a:rPr lang="tr-T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742,</a:t>
            </a:r>
            <a:r>
              <a:rPr lang="tr-TR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766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tr-TR" sz="4000" b="1" i="1" dirty="0" smtClean="0">
                <a:solidFill>
                  <a:srgbClr val="BA8A8A"/>
                </a:solidFill>
                <a:latin typeface="Times New Roman" pitchFamily="18" charset="0"/>
                <a:cs typeface="Times New Roman" pitchFamily="18" charset="0"/>
              </a:rPr>
              <a:t>851</a:t>
            </a:r>
            <a:endParaRPr lang="en-US" sz="4000" b="1" i="1" dirty="0">
              <a:solidFill>
                <a:srgbClr val="BA8A8A"/>
              </a:solidFill>
              <a:latin typeface="Times New Roman" pitchFamily="18" charset="0"/>
            </a:endParaRPr>
          </a:p>
        </p:txBody>
      </p:sp>
      <p:sp>
        <p:nvSpPr>
          <p:cNvPr id="17" name="Rectangle 224"/>
          <p:cNvSpPr>
            <a:spLocks noChangeArrowheads="1"/>
          </p:cNvSpPr>
          <p:nvPr/>
        </p:nvSpPr>
        <p:spPr bwMode="auto">
          <a:xfrm>
            <a:off x="459929" y="4111913"/>
            <a:ext cx="82539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Büyük Şirketler: (</a:t>
            </a:r>
            <a:r>
              <a:rPr lang="tr-TR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, 118, </a:t>
            </a:r>
            <a:r>
              <a:rPr lang="tr-TR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128,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225,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264, </a:t>
            </a:r>
            <a:r>
              <a:rPr lang="tr-T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263,   </a:t>
            </a:r>
          </a:p>
          <a:p>
            <a:r>
              <a:rPr lang="tr-T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265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8" name="Rectangle 225"/>
          <p:cNvSpPr>
            <a:spLocks noChangeArrowheads="1"/>
          </p:cNvSpPr>
          <p:nvPr/>
        </p:nvSpPr>
        <p:spPr bwMode="auto">
          <a:xfrm>
            <a:off x="440879" y="5220489"/>
            <a:ext cx="7364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Devlet kuruluşları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tr-TR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, 3,</a:t>
            </a:r>
            <a:r>
              <a:rPr lang="tr-TR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51,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56, </a:t>
            </a:r>
            <a:r>
              <a:rPr lang="tr-T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59, </a:t>
            </a:r>
            <a:r>
              <a:rPr lang="tr-TR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9" name="Rectangle 226"/>
          <p:cNvSpPr>
            <a:spLocks noChangeArrowheads="1"/>
          </p:cNvSpPr>
          <p:nvPr/>
        </p:nvSpPr>
        <p:spPr bwMode="auto">
          <a:xfrm>
            <a:off x="480567" y="5940569"/>
            <a:ext cx="52565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Finans: (</a:t>
            </a:r>
            <a:r>
              <a:rPr lang="tr-TR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, 3, </a:t>
            </a:r>
            <a:r>
              <a:rPr lang="tr-TR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59,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77, </a:t>
            </a:r>
            <a:r>
              <a:rPr lang="tr-T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78, </a:t>
            </a:r>
            <a:r>
              <a:rPr lang="tr-TR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tr-TR" sz="3200" dirty="0">
              <a:latin typeface="Times New Roman" pitchFamily="18" charset="0"/>
            </a:endParaRPr>
          </a:p>
        </p:txBody>
      </p:sp>
      <p:sp>
        <p:nvSpPr>
          <p:cNvPr id="20" name="19 Dikdörtgen"/>
          <p:cNvSpPr/>
          <p:nvPr/>
        </p:nvSpPr>
        <p:spPr>
          <a:xfrm>
            <a:off x="1475656" y="4582869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i="1" dirty="0" smtClean="0">
                <a:solidFill>
                  <a:srgbClr val="BA8A8A"/>
                </a:solidFill>
                <a:latin typeface="Times New Roman" pitchFamily="18" charset="0"/>
                <a:cs typeface="Times New Roman" pitchFamily="18" charset="0"/>
              </a:rPr>
              <a:t>288</a:t>
            </a:r>
            <a:endParaRPr lang="en-US" sz="3600" b="1" i="1" dirty="0">
              <a:solidFill>
                <a:srgbClr val="BA8A8A"/>
              </a:solidFill>
              <a:latin typeface="Times New Roman" pitchFamily="18" charset="0"/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1307256" y="1725789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i="1" dirty="0" smtClean="0">
                <a:solidFill>
                  <a:srgbClr val="BA8A8A"/>
                </a:solidFill>
                <a:latin typeface="Times New Roman" pitchFamily="18" charset="0"/>
                <a:cs typeface="Times New Roman" pitchFamily="18" charset="0"/>
              </a:rPr>
              <a:t>190</a:t>
            </a:r>
            <a:endParaRPr lang="en-US" sz="3600" b="1" i="1" dirty="0">
              <a:solidFill>
                <a:srgbClr val="BA8A8A"/>
              </a:solidFill>
              <a:latin typeface="Times New Roman" pitchFamily="18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331640" y="2782669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i="1" dirty="0" smtClean="0">
                <a:solidFill>
                  <a:srgbClr val="BA8A8A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endParaRPr lang="en-US" sz="3600" b="1" i="1" dirty="0">
              <a:solidFill>
                <a:srgbClr val="BA8A8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8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3724275" y="2784475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724275" y="2784475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3724275" y="2784475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3724275" y="2784475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3724275" y="2784475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3724275" y="2784475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14" name="Group 53"/>
          <p:cNvGraphicFramePr>
            <a:graphicFrameLocks noGrp="1"/>
          </p:cNvGraphicFramePr>
          <p:nvPr/>
        </p:nvGraphicFramePr>
        <p:xfrm>
          <a:off x="4495800" y="2555875"/>
          <a:ext cx="4343400" cy="3108960"/>
        </p:xfrm>
        <a:graphic>
          <a:graphicData uri="http://schemas.openxmlformats.org/drawingml/2006/table">
            <a:tbl>
              <a:tblPr/>
              <a:tblGrid>
                <a:gridCol w="43434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Nano-malzemeler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Nano-kimya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Nano-optik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Nano-elektronik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Nano-biyoteknoloji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Nano-gereçler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Nano elektronik üretim sistemleri (NEMS)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</a:tbl>
          </a:graphicData>
        </a:graphic>
      </p:graphicFrame>
      <p:sp>
        <p:nvSpPr>
          <p:cNvPr id="58384" name="Rectangle 19"/>
          <p:cNvSpPr>
            <a:spLocks noChangeArrowheads="1"/>
          </p:cNvSpPr>
          <p:nvPr/>
        </p:nvSpPr>
        <p:spPr bwMode="auto">
          <a:xfrm>
            <a:off x="5484813" y="2024063"/>
            <a:ext cx="2058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2800" b="1">
                <a:solidFill>
                  <a:srgbClr val="FF3300"/>
                </a:solidFill>
                <a:latin typeface="Times New Roman" pitchFamily="18" charset="0"/>
              </a:rPr>
              <a:t>Teknolojiler</a:t>
            </a:r>
            <a:endParaRPr 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8385" name="Rectangle 20"/>
          <p:cNvSpPr>
            <a:spLocks noChangeArrowheads="1"/>
          </p:cNvSpPr>
          <p:nvPr/>
        </p:nvSpPr>
        <p:spPr bwMode="auto">
          <a:xfrm>
            <a:off x="3724275" y="2373313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8386" name="Rectangle 21"/>
          <p:cNvSpPr>
            <a:spLocks noChangeArrowheads="1"/>
          </p:cNvSpPr>
          <p:nvPr/>
        </p:nvSpPr>
        <p:spPr bwMode="auto">
          <a:xfrm>
            <a:off x="3724275" y="2373313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8387" name="Rectangle 22"/>
          <p:cNvSpPr>
            <a:spLocks noChangeArrowheads="1"/>
          </p:cNvSpPr>
          <p:nvPr/>
        </p:nvSpPr>
        <p:spPr bwMode="auto">
          <a:xfrm>
            <a:off x="3724275" y="2373313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8388" name="Rectangle 23"/>
          <p:cNvSpPr>
            <a:spLocks noChangeArrowheads="1"/>
          </p:cNvSpPr>
          <p:nvPr/>
        </p:nvSpPr>
        <p:spPr bwMode="auto">
          <a:xfrm>
            <a:off x="3724275" y="2373313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8389" name="Rectangle 24"/>
          <p:cNvSpPr>
            <a:spLocks noChangeArrowheads="1"/>
          </p:cNvSpPr>
          <p:nvPr/>
        </p:nvSpPr>
        <p:spPr bwMode="auto">
          <a:xfrm>
            <a:off x="3724275" y="2373313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8390" name="Rectangle 25"/>
          <p:cNvSpPr>
            <a:spLocks noChangeArrowheads="1"/>
          </p:cNvSpPr>
          <p:nvPr/>
        </p:nvSpPr>
        <p:spPr bwMode="auto">
          <a:xfrm>
            <a:off x="3724275" y="2373313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8391" name="Rectangle 26"/>
          <p:cNvSpPr>
            <a:spLocks noChangeArrowheads="1"/>
          </p:cNvSpPr>
          <p:nvPr/>
        </p:nvSpPr>
        <p:spPr bwMode="auto">
          <a:xfrm>
            <a:off x="3724275" y="2373313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8392" name="Rectangle 27"/>
          <p:cNvSpPr>
            <a:spLocks noChangeArrowheads="1"/>
          </p:cNvSpPr>
          <p:nvPr/>
        </p:nvSpPr>
        <p:spPr bwMode="auto">
          <a:xfrm>
            <a:off x="3724275" y="2373313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8393" name="Rectangle 28"/>
          <p:cNvSpPr>
            <a:spLocks noChangeArrowheads="1"/>
          </p:cNvSpPr>
          <p:nvPr/>
        </p:nvSpPr>
        <p:spPr bwMode="auto">
          <a:xfrm>
            <a:off x="3724275" y="2373313"/>
            <a:ext cx="1697038" cy="0"/>
          </a:xfrm>
          <a:prstGeom prst="rect">
            <a:avLst/>
          </a:prstGeom>
          <a:solidFill>
            <a:srgbClr val="009F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25" name="Group 50"/>
          <p:cNvGraphicFramePr>
            <a:graphicFrameLocks noGrp="1"/>
          </p:cNvGraphicFramePr>
          <p:nvPr/>
        </p:nvGraphicFramePr>
        <p:xfrm>
          <a:off x="457200" y="1651000"/>
          <a:ext cx="3581400" cy="4114800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Kimya/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Malzemeler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Yapı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Tüketici Ürünleri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Enerji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Makine Mühendisliği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Çevre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Sağlık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Bilişim ve Haberleşme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Ulaşım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</a:tbl>
          </a:graphicData>
        </a:graphic>
      </p:graphicFrame>
      <p:sp>
        <p:nvSpPr>
          <p:cNvPr id="58404" name="Rectangle 43"/>
          <p:cNvSpPr>
            <a:spLocks noChangeArrowheads="1"/>
          </p:cNvSpPr>
          <p:nvPr/>
        </p:nvSpPr>
        <p:spPr bwMode="auto">
          <a:xfrm>
            <a:off x="658813" y="1119188"/>
            <a:ext cx="309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2800" b="1">
                <a:solidFill>
                  <a:srgbClr val="FF3300"/>
                </a:solidFill>
                <a:latin typeface="Times New Roman" pitchFamily="18" charset="0"/>
              </a:rPr>
              <a:t>Uygulama Alanları</a:t>
            </a:r>
            <a:endParaRPr 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2429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07504" y="2780928"/>
            <a:ext cx="909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err="1" smtClean="0"/>
              <a:t>Nano</a:t>
            </a:r>
            <a:r>
              <a:rPr lang="tr-TR" sz="3600" dirty="0" smtClean="0"/>
              <a:t> teknoloji için nasıl organize olmuşlar 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497763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z="2800" b="1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sv-SE" sz="2800" smtClean="0"/>
              <a:t>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5635625" cy="220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6"/>
                </a:solidFill>
                <a:effectLst/>
              </a:rPr>
              <a:t>10 </a:t>
            </a:r>
            <a:r>
              <a:rPr lang="tr-TR" sz="3200" b="1" dirty="0" err="1" smtClean="0">
                <a:solidFill>
                  <a:schemeClr val="accent6"/>
                </a:solidFill>
                <a:effectLst/>
              </a:rPr>
              <a:t>Ünİversİte</a:t>
            </a:r>
            <a:r>
              <a:rPr lang="tr-TR" sz="3200" b="1" dirty="0" smtClean="0">
                <a:effectLst/>
              </a:rPr>
              <a:t/>
            </a:r>
            <a:br>
              <a:rPr lang="tr-TR" sz="3200" b="1" dirty="0" smtClean="0">
                <a:effectLst/>
              </a:rPr>
            </a:br>
            <a:r>
              <a:rPr lang="tr-TR" sz="3200" b="1" dirty="0" smtClean="0">
                <a:solidFill>
                  <a:srgbClr val="C00000"/>
                </a:solidFill>
                <a:effectLst/>
              </a:rPr>
              <a:t>21 </a:t>
            </a:r>
            <a:r>
              <a:rPr lang="tr-TR" sz="3200" b="1" dirty="0" err="1" smtClean="0">
                <a:solidFill>
                  <a:srgbClr val="C00000"/>
                </a:solidFill>
                <a:effectLst/>
              </a:rPr>
              <a:t>AraştIrma</a:t>
            </a:r>
            <a:r>
              <a:rPr lang="tr-TR" sz="3200" b="1" dirty="0" smtClean="0">
                <a:solidFill>
                  <a:srgbClr val="C00000"/>
                </a:solidFill>
                <a:effectLst/>
              </a:rPr>
              <a:t> kuruluşu</a:t>
            </a:r>
            <a:r>
              <a:rPr lang="tr-TR" sz="3200" b="1" dirty="0" smtClean="0">
                <a:solidFill>
                  <a:srgbClr val="FF9900"/>
                </a:solidFill>
                <a:effectLst/>
              </a:rPr>
              <a:t/>
            </a:r>
            <a:br>
              <a:rPr lang="tr-TR" sz="3200" b="1" dirty="0" smtClean="0">
                <a:solidFill>
                  <a:srgbClr val="FF9900"/>
                </a:solidFill>
                <a:effectLst/>
              </a:rPr>
            </a:br>
            <a:r>
              <a:rPr lang="tr-TR" sz="3200" b="1" dirty="0" smtClean="0">
                <a:solidFill>
                  <a:srgbClr val="FF0000"/>
                </a:solidFill>
                <a:effectLst/>
              </a:rPr>
              <a:t>56 </a:t>
            </a:r>
            <a:r>
              <a:rPr lang="tr-TR" sz="3200" b="1" dirty="0" err="1" smtClean="0">
                <a:solidFill>
                  <a:srgbClr val="FF0000"/>
                </a:solidFill>
                <a:effectLst/>
              </a:rPr>
              <a:t>şİrket</a:t>
            </a:r>
            <a:endParaRPr lang="en-US" sz="3200" b="1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62469" name="Picture 8" descr="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175" y="1703388"/>
            <a:ext cx="9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9" descr="Logo Nanotechnolog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327150"/>
            <a:ext cx="75438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12 Metin kutusu"/>
          <p:cNvSpPr txBox="1">
            <a:spLocks noChangeArrowheads="1"/>
          </p:cNvSpPr>
          <p:nvPr/>
        </p:nvSpPr>
        <p:spPr bwMode="auto">
          <a:xfrm>
            <a:off x="4068414" y="548680"/>
            <a:ext cx="13676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Küme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6325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1" descr="http://www.nanomat.com/pics/home0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7486" y="2503488"/>
            <a:ext cx="7019925" cy="962025"/>
          </a:xfrm>
          <a:prstGeom prst="rect">
            <a:avLst/>
          </a:prstGeom>
          <a:noFill/>
        </p:spPr>
      </p:pic>
      <p:pic>
        <p:nvPicPr>
          <p:cNvPr id="28" name="Picture 23" descr="http://www.nanomat.com/pics/home02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03244" y="3465513"/>
            <a:ext cx="3676650" cy="1514475"/>
          </a:xfrm>
          <a:prstGeom prst="rect">
            <a:avLst/>
          </a:prstGeom>
          <a:noFill/>
        </p:spPr>
      </p:pic>
      <p:pic>
        <p:nvPicPr>
          <p:cNvPr id="31" name="Picture 26" descr="http://www.nanomat.com/pics/home03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04800" y="4878388"/>
            <a:ext cx="7019925" cy="428625"/>
          </a:xfrm>
          <a:prstGeom prst="rect">
            <a:avLst/>
          </a:prstGeom>
          <a:noFill/>
        </p:spPr>
      </p:pic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762000" y="5334000"/>
            <a:ext cx="66976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" name="Picture 31" descr="header_logo"/>
          <p:cNvPicPr>
            <a:picLocks noGrp="1" noChangeAspect="1" noChangeArrowheads="1"/>
          </p:cNvPicPr>
          <p:nvPr>
            <p:ph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2971800" y="860425"/>
            <a:ext cx="3219450" cy="722313"/>
          </a:xfrm>
          <a:noFill/>
          <a:ln/>
        </p:spPr>
      </p:pic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1676400" y="150495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sz="2800" dirty="0">
                <a:solidFill>
                  <a:srgbClr val="0066FF"/>
                </a:solidFill>
                <a:latin typeface="Arial" charset="0"/>
              </a:rPr>
              <a:t>Toplam 31 kuruluş </a:t>
            </a:r>
            <a:r>
              <a:rPr lang="tr-TR" sz="2800" dirty="0">
                <a:latin typeface="Arial" charset="0"/>
              </a:rPr>
              <a:t>(Üniversite, araştırma enstitüleri, şirketler)</a:t>
            </a:r>
            <a:endParaRPr lang="en-US" sz="2800" dirty="0">
              <a:latin typeface="Arial" charset="0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100461" y="5356225"/>
            <a:ext cx="904353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France, Germany, Spain, Luxembourg, Netherlands, the Czech Republic, </a:t>
            </a:r>
            <a:endParaRPr lang="tr-TR" sz="2000" dirty="0">
              <a:solidFill>
                <a:srgbClr val="FF0000"/>
              </a:solidFill>
            </a:endParaRPr>
          </a:p>
          <a:p>
            <a:pPr eaLnBrk="1" hangingPunct="1"/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the Slovak Republic, Poland, Hungary, and Romania </a:t>
            </a: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3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08088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dirty="0" smtClean="0"/>
              <a:t>	</a:t>
            </a:r>
            <a:r>
              <a:rPr lang="tr-TR" b="1" dirty="0" smtClean="0"/>
              <a:t>Bu teknolojiye </a:t>
            </a:r>
            <a:r>
              <a:rPr lang="tr-TR" b="1" dirty="0" smtClean="0">
                <a:solidFill>
                  <a:srgbClr val="FF0000"/>
                </a:solidFill>
              </a:rPr>
              <a:t>sahip ülkelerin önünde sadece insan hayali ile sınırlı  fırsatlar</a:t>
            </a:r>
            <a:r>
              <a:rPr lang="tr-TR" b="1" dirty="0" smtClean="0"/>
              <a:t> olduğunu</a:t>
            </a:r>
            <a:r>
              <a:rPr lang="tr-TR" dirty="0" smtClean="0"/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dirty="0" smtClean="0"/>
              <a:t>	</a:t>
            </a:r>
            <a:r>
              <a:rPr lang="tr-TR" b="1" dirty="0" smtClean="0">
                <a:solidFill>
                  <a:srgbClr val="006600"/>
                </a:solidFill>
              </a:rPr>
              <a:t>geri kalmış ülkeleri bekleyen potansiyel risk ve tehditlerin de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kötü niyetlilerin hayal gücü ile sınırlı</a:t>
            </a:r>
            <a:r>
              <a:rPr lang="tr-TR" b="1" dirty="0" smtClean="0"/>
              <a:t> olduğunu akıldan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006600"/>
                </a:solidFill>
              </a:rPr>
              <a:t>çıkarmamalıyız</a:t>
            </a:r>
            <a:r>
              <a:rPr lang="tr-TR" dirty="0" smtClean="0"/>
              <a:t>.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2771800" y="4653136"/>
            <a:ext cx="374441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tr-T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©</a:t>
            </a:r>
            <a:r>
              <a:rPr lang="tr-TR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Ziya B. Güvenç</a:t>
            </a:r>
            <a:endParaRPr lang="en-US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7308304" y="1052736"/>
            <a:ext cx="50405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tr-T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©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196153"/>
            <a:ext cx="5414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Ankara’da Kurulan Kümelerin</a:t>
            </a:r>
            <a:endParaRPr lang="tr-TR" sz="32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1043608" y="3140968"/>
            <a:ext cx="7567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/>
              <a:t>Tohumları Nerede Ekildi ve Yeşerdi ?</a:t>
            </a:r>
            <a:endParaRPr lang="en-US" sz="36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892" y="4149080"/>
            <a:ext cx="38735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11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1087438"/>
            <a:ext cx="43434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3187700" y="5318943"/>
            <a:ext cx="320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/>
              <a:t>İ     Ş     İ     M</a:t>
            </a:r>
            <a:endParaRPr lang="en-US" sz="3200" b="1"/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2714625" y="5785445"/>
            <a:ext cx="398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http://www.</a:t>
            </a:r>
            <a:r>
              <a:rPr lang="tr-TR" sz="2800">
                <a:solidFill>
                  <a:srgbClr val="0000FF"/>
                </a:solidFill>
              </a:rPr>
              <a:t>isim.org</a:t>
            </a:r>
            <a:r>
              <a:rPr lang="en-US" sz="2800">
                <a:solidFill>
                  <a:srgbClr val="0000FF"/>
                </a:solidFill>
              </a:rPr>
              <a:t>.tr/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74068" y="4798893"/>
            <a:ext cx="8190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kern="0" dirty="0" smtClean="0">
                <a:solidFill>
                  <a:srgbClr val="006600"/>
                </a:solidFill>
              </a:rPr>
              <a:t>İş ve İnşaat Makineleri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400949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0904" y="1412776"/>
            <a:ext cx="7147520" cy="4525962"/>
          </a:xfrm>
        </p:spPr>
        <p:txBody>
          <a:bodyPr/>
          <a:lstStyle/>
          <a:p>
            <a:r>
              <a:rPr lang="tr-TR" sz="3600" b="1" dirty="0" smtClean="0"/>
              <a:t>Savunma ve Havacılık</a:t>
            </a:r>
          </a:p>
          <a:p>
            <a:r>
              <a:rPr lang="tr-TR" sz="3600" b="1" dirty="0" smtClean="0"/>
              <a:t>Anadolu Raylı Ulaşım Sistemleri</a:t>
            </a:r>
          </a:p>
          <a:p>
            <a:r>
              <a:rPr lang="tr-TR" sz="3600" b="1" dirty="0" smtClean="0"/>
              <a:t>Temiz Enerji, Yenilenebilir Enerji</a:t>
            </a:r>
          </a:p>
          <a:p>
            <a:r>
              <a:rPr lang="tr-TR" sz="3600" b="1" dirty="0" smtClean="0"/>
              <a:t>Medikal</a:t>
            </a:r>
          </a:p>
          <a:p>
            <a:r>
              <a:rPr lang="tr-TR" sz="3600" b="1" dirty="0" smtClean="0"/>
              <a:t>Kauçuk Teknolojileri</a:t>
            </a:r>
          </a:p>
          <a:p>
            <a:endParaRPr lang="tr-TR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3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023455" y="1700808"/>
            <a:ext cx="7148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Teknoloji tufanına karşı korunmak için 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58057" y="3140968"/>
            <a:ext cx="8465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0066FF"/>
                </a:solidFill>
              </a:rPr>
              <a:t>21. Yüzyılın Nuh’un Gemisi </a:t>
            </a:r>
            <a:r>
              <a:rPr lang="tr-TR" sz="3200" b="1" dirty="0" smtClean="0"/>
              <a:t>olan 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Kümelenmeyi Hep birlikte Her Sektörde </a:t>
            </a:r>
          </a:p>
          <a:p>
            <a:pPr algn="ctr"/>
            <a:r>
              <a:rPr lang="tr-TR" sz="3200" b="1" dirty="0" smtClean="0"/>
              <a:t>inşa etmeliyiz </a:t>
            </a:r>
            <a:endParaRPr lang="en-US" sz="32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1467454" y="4997134"/>
            <a:ext cx="6277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Hepinize Saygılar Sunarım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959752" y="1037056"/>
            <a:ext cx="337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Son Söz olarak: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547664" y="1071546"/>
            <a:ext cx="583264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Main Actors of a Cluster: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8 Diyagram"/>
          <p:cNvGraphicFramePr/>
          <p:nvPr>
            <p:extLst>
              <p:ext uri="{D42A27DB-BD31-4B8C-83A1-F6EECF244321}">
                <p14:modId xmlns:p14="http://schemas.microsoft.com/office/powerpoint/2010/main" xmlns="" val="3471039183"/>
              </p:ext>
            </p:extLst>
          </p:nvPr>
        </p:nvGraphicFramePr>
        <p:xfrm>
          <a:off x="1500166" y="17224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360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map964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6277" y="801323"/>
            <a:ext cx="47625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32 Metin kutusu"/>
          <p:cNvSpPr txBox="1">
            <a:spLocks noChangeArrowheads="1"/>
          </p:cNvSpPr>
          <p:nvPr/>
        </p:nvSpPr>
        <p:spPr bwMode="auto">
          <a:xfrm>
            <a:off x="59156" y="1408708"/>
            <a:ext cx="29286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Almanya:</a:t>
            </a:r>
          </a:p>
          <a:p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 err="1" smtClean="0">
                <a:solidFill>
                  <a:srgbClr val="009900"/>
                </a:solidFill>
              </a:rPr>
              <a:t>Nano</a:t>
            </a:r>
            <a:r>
              <a:rPr lang="tr-TR" sz="2400" b="1" dirty="0" smtClean="0">
                <a:solidFill>
                  <a:srgbClr val="009900"/>
                </a:solidFill>
              </a:rPr>
              <a:t>-Teknolojiyi kullanabilen kurumlar.  </a:t>
            </a:r>
            <a:r>
              <a:rPr lang="tr-TR" sz="2400" b="1" dirty="0" smtClean="0">
                <a:solidFill>
                  <a:srgbClr val="0066FF"/>
                </a:solidFill>
              </a:rPr>
              <a:t>Renkler farklı kurumları göstermektedir.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9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4" name="2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80847"/>
            <a:ext cx="4425426" cy="60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Metin kutusu"/>
          <p:cNvSpPr txBox="1"/>
          <p:nvPr/>
        </p:nvSpPr>
        <p:spPr>
          <a:xfrm>
            <a:off x="4763270" y="1012894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44</a:t>
            </a:r>
            <a:endParaRPr lang="en-US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5627366" y="2597070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54</a:t>
            </a:r>
            <a:endParaRPr lang="en-US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5077720" y="1289076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54</a:t>
            </a:r>
            <a:endParaRPr lang="en-US" dirty="0"/>
          </a:p>
        </p:txBody>
      </p:sp>
      <p:sp>
        <p:nvSpPr>
          <p:cNvPr id="28" name="27 Metin kutusu"/>
          <p:cNvSpPr txBox="1"/>
          <p:nvPr/>
        </p:nvSpPr>
        <p:spPr>
          <a:xfrm>
            <a:off x="5779766" y="2749470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54</a:t>
            </a:r>
            <a:endParaRPr lang="en-US" dirty="0"/>
          </a:p>
        </p:txBody>
      </p:sp>
      <p:sp>
        <p:nvSpPr>
          <p:cNvPr id="29" name="28 Metin kutusu"/>
          <p:cNvSpPr txBox="1"/>
          <p:nvPr/>
        </p:nvSpPr>
        <p:spPr>
          <a:xfrm>
            <a:off x="6131422" y="1372934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25</a:t>
            </a:r>
            <a:endParaRPr lang="en-US" dirty="0"/>
          </a:p>
        </p:txBody>
      </p:sp>
      <p:sp>
        <p:nvSpPr>
          <p:cNvPr id="30" name="29 Metin kutusu"/>
          <p:cNvSpPr txBox="1"/>
          <p:nvPr/>
        </p:nvSpPr>
        <p:spPr>
          <a:xfrm>
            <a:off x="5932166" y="2901870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54</a:t>
            </a:r>
            <a:endParaRPr lang="en-US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6435191" y="2573921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91</a:t>
            </a:r>
            <a:endParaRPr lang="en-US" dirty="0"/>
          </a:p>
        </p:txBody>
      </p:sp>
      <p:sp>
        <p:nvSpPr>
          <p:cNvPr id="40" name="39 Metin kutusu"/>
          <p:cNvSpPr txBox="1"/>
          <p:nvPr/>
        </p:nvSpPr>
        <p:spPr>
          <a:xfrm>
            <a:off x="4283968" y="5333374"/>
            <a:ext cx="67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40 Metin kutusu"/>
          <p:cNvSpPr txBox="1"/>
          <p:nvPr/>
        </p:nvSpPr>
        <p:spPr>
          <a:xfrm>
            <a:off x="5263993" y="3635732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58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41 Metin kutusu"/>
          <p:cNvSpPr txBox="1"/>
          <p:nvPr/>
        </p:nvSpPr>
        <p:spPr>
          <a:xfrm>
            <a:off x="4656537" y="2107147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35</a:t>
            </a:r>
            <a:endParaRPr lang="en-US" dirty="0"/>
          </a:p>
        </p:txBody>
      </p:sp>
      <p:sp>
        <p:nvSpPr>
          <p:cNvPr id="43" name="42 Metin kutusu"/>
          <p:cNvSpPr txBox="1"/>
          <p:nvPr/>
        </p:nvSpPr>
        <p:spPr>
          <a:xfrm>
            <a:off x="6372200" y="35010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201</a:t>
            </a:r>
            <a:endParaRPr lang="en-US" dirty="0"/>
          </a:p>
        </p:txBody>
      </p:sp>
      <p:sp>
        <p:nvSpPr>
          <p:cNvPr id="45" name="44 Metin kutusu"/>
          <p:cNvSpPr txBox="1"/>
          <p:nvPr/>
        </p:nvSpPr>
        <p:spPr>
          <a:xfrm>
            <a:off x="4355976" y="3779748"/>
            <a:ext cx="60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222</a:t>
            </a:r>
            <a:endParaRPr lang="en-US" dirty="0"/>
          </a:p>
        </p:txBody>
      </p:sp>
      <p:sp>
        <p:nvSpPr>
          <p:cNvPr id="46" name="45 Metin kutusu"/>
          <p:cNvSpPr txBox="1"/>
          <p:nvPr/>
        </p:nvSpPr>
        <p:spPr>
          <a:xfrm>
            <a:off x="5652120" y="51571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263</a:t>
            </a:r>
            <a:endParaRPr lang="en-US" dirty="0"/>
          </a:p>
        </p:txBody>
      </p:sp>
      <p:sp>
        <p:nvSpPr>
          <p:cNvPr id="47" name="46 Metin kutusu"/>
          <p:cNvSpPr txBox="1"/>
          <p:nvPr/>
        </p:nvSpPr>
        <p:spPr>
          <a:xfrm>
            <a:off x="4907286" y="2669078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97</a:t>
            </a:r>
            <a:endParaRPr lang="en-US" dirty="0"/>
          </a:p>
        </p:txBody>
      </p:sp>
      <p:sp>
        <p:nvSpPr>
          <p:cNvPr id="48" name="47 Metin kutusu"/>
          <p:cNvSpPr txBox="1"/>
          <p:nvPr/>
        </p:nvSpPr>
        <p:spPr>
          <a:xfrm>
            <a:off x="3679817" y="3275692"/>
            <a:ext cx="60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460</a:t>
            </a:r>
            <a:endParaRPr lang="en-US" dirty="0"/>
          </a:p>
        </p:txBody>
      </p:sp>
      <p:sp>
        <p:nvSpPr>
          <p:cNvPr id="49" name="48 Metin kutusu"/>
          <p:cNvSpPr txBox="1"/>
          <p:nvPr/>
        </p:nvSpPr>
        <p:spPr>
          <a:xfrm>
            <a:off x="5624033" y="2809903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49 Metin kutusu"/>
          <p:cNvSpPr txBox="1"/>
          <p:nvPr/>
        </p:nvSpPr>
        <p:spPr>
          <a:xfrm>
            <a:off x="6776161" y="2915652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25</a:t>
            </a:r>
            <a:endParaRPr lang="en-US" dirty="0"/>
          </a:p>
        </p:txBody>
      </p:sp>
      <p:sp>
        <p:nvSpPr>
          <p:cNvPr id="51" name="50 Metin kutusu"/>
          <p:cNvSpPr txBox="1"/>
          <p:nvPr/>
        </p:nvSpPr>
        <p:spPr>
          <a:xfrm>
            <a:off x="3275856" y="4797152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40</a:t>
            </a:r>
            <a:endParaRPr lang="en-US" dirty="0"/>
          </a:p>
        </p:txBody>
      </p:sp>
      <p:sp>
        <p:nvSpPr>
          <p:cNvPr id="52" name="51 Metin kutusu"/>
          <p:cNvSpPr txBox="1"/>
          <p:nvPr/>
        </p:nvSpPr>
        <p:spPr>
          <a:xfrm>
            <a:off x="3491880" y="4221088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57</a:t>
            </a:r>
            <a:endParaRPr lang="en-US" dirty="0"/>
          </a:p>
        </p:txBody>
      </p:sp>
      <p:sp>
        <p:nvSpPr>
          <p:cNvPr id="53" name="52 Metin kutusu"/>
          <p:cNvSpPr txBox="1"/>
          <p:nvPr/>
        </p:nvSpPr>
        <p:spPr>
          <a:xfrm>
            <a:off x="0" y="1988840"/>
            <a:ext cx="30084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solidFill>
                  <a:srgbClr val="FF0000"/>
                </a:solidFill>
              </a:rPr>
              <a:t>Nanoteknolojide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Varım diyen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1920 kuruluşun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Almanya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Geneline Dağılımı</a:t>
            </a:r>
          </a:p>
          <a:p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21-11-2011 itibari ile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3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4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80847"/>
            <a:ext cx="4425426" cy="60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4860032" y="1196752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12</a:t>
            </a:r>
            <a:endParaRPr lang="en-US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131422" y="1372934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</a:t>
            </a:r>
            <a:endParaRPr lang="en-US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6435191" y="2573921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4283968" y="5333374"/>
            <a:ext cx="67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38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5292080" y="3645024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6372200" y="35010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18</a:t>
            </a:r>
            <a:endParaRPr lang="en-US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4355976" y="3779748"/>
            <a:ext cx="60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57</a:t>
            </a:r>
            <a:endParaRPr lang="en-US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5652120" y="51571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45</a:t>
            </a:r>
            <a:endParaRPr lang="en-US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4716016" y="2204864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15</a:t>
            </a:r>
            <a:endParaRPr lang="en-US" dirty="0" smtClean="0"/>
          </a:p>
        </p:txBody>
      </p:sp>
      <p:sp>
        <p:nvSpPr>
          <p:cNvPr id="20" name="19 Metin kutusu"/>
          <p:cNvSpPr txBox="1"/>
          <p:nvPr/>
        </p:nvSpPr>
        <p:spPr>
          <a:xfrm>
            <a:off x="3679817" y="3275692"/>
            <a:ext cx="60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56</a:t>
            </a:r>
            <a:endParaRPr lang="en-US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5696041" y="2843644"/>
            <a:ext cx="4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0" y="1916832"/>
            <a:ext cx="32608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solidFill>
                  <a:srgbClr val="FF0000"/>
                </a:solidFill>
              </a:rPr>
              <a:t>Nanoteknolojide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Varım diyen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Tüm Büyük Firmaların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(264) Almanya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Geneline Dağılımı</a:t>
            </a:r>
          </a:p>
          <a:p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21-11-2011 itibari ile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3377473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</a:t>
            </a:r>
            <a:endParaRPr lang="en-US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3419872" y="4293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9</a:t>
            </a:r>
            <a:endParaRPr lang="en-US" dirty="0"/>
          </a:p>
        </p:txBody>
      </p:sp>
      <p:sp>
        <p:nvSpPr>
          <p:cNvPr id="23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4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2 İçerik Yer Tutucusu"/>
          <p:cNvSpPr>
            <a:spLocks noGrp="1"/>
          </p:cNvSpPr>
          <p:nvPr>
            <p:ph idx="1"/>
          </p:nvPr>
        </p:nvSpPr>
        <p:spPr>
          <a:xfrm>
            <a:off x="179512" y="983286"/>
            <a:ext cx="8686800" cy="5398042"/>
          </a:xfrm>
        </p:spPr>
        <p:txBody>
          <a:bodyPr/>
          <a:lstStyle/>
          <a:p>
            <a:pPr eaLnBrk="1" hangingPunct="1"/>
            <a:r>
              <a:rPr lang="tr-TR" b="1" dirty="0" smtClean="0"/>
              <a:t>Tekstil sektöründe </a:t>
            </a:r>
            <a:r>
              <a:rPr lang="tr-TR" dirty="0" err="1" smtClean="0"/>
              <a:t>Nanoteknoloji</a:t>
            </a:r>
            <a:r>
              <a:rPr lang="tr-TR" dirty="0" smtClean="0"/>
              <a:t> ile uğraşan </a:t>
            </a:r>
            <a:r>
              <a:rPr lang="tr-TR" dirty="0" smtClean="0">
                <a:solidFill>
                  <a:srgbClr val="0066FF"/>
                </a:solidFill>
              </a:rPr>
              <a:t>KOBİ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0066FF"/>
                </a:solidFill>
              </a:rPr>
              <a:t>sayısı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28, Büyük işletme sayısı </a:t>
            </a:r>
            <a:r>
              <a:rPr lang="tr-TR" b="1" dirty="0" smtClean="0">
                <a:solidFill>
                  <a:srgbClr val="FF0000"/>
                </a:solidFill>
              </a:rPr>
              <a:t>9</a:t>
            </a:r>
          </a:p>
          <a:p>
            <a:pPr eaLnBrk="1" hangingPunct="1"/>
            <a:r>
              <a:rPr lang="tr-TR" b="1" dirty="0" smtClean="0"/>
              <a:t>Enerji</a:t>
            </a:r>
            <a:r>
              <a:rPr lang="tr-TR" dirty="0" smtClean="0"/>
              <a:t> konusunda </a:t>
            </a:r>
            <a:r>
              <a:rPr lang="tr-TR" dirty="0" err="1" smtClean="0"/>
              <a:t>Nanoteknoloji</a:t>
            </a:r>
            <a:r>
              <a:rPr lang="tr-TR" dirty="0" smtClean="0"/>
              <a:t> kullanmaya başlayan  çalışan </a:t>
            </a:r>
            <a:r>
              <a:rPr lang="tr-TR" dirty="0" smtClean="0">
                <a:solidFill>
                  <a:srgbClr val="0066FF"/>
                </a:solidFill>
              </a:rPr>
              <a:t>KOBİ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0066FF"/>
                </a:solidFill>
              </a:rPr>
              <a:t>sayısı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71</a:t>
            </a:r>
            <a:r>
              <a:rPr lang="tr-TR" dirty="0" smtClean="0">
                <a:solidFill>
                  <a:srgbClr val="FF0000"/>
                </a:solidFill>
              </a:rPr>
              <a:t>, Büyük işletme sayısı </a:t>
            </a:r>
            <a:r>
              <a:rPr lang="tr-TR" b="1" dirty="0" smtClean="0">
                <a:solidFill>
                  <a:srgbClr val="FF0000"/>
                </a:solidFill>
              </a:rPr>
              <a:t>264</a:t>
            </a:r>
          </a:p>
          <a:p>
            <a:pPr eaLnBrk="1" hangingPunct="1"/>
            <a:r>
              <a:rPr lang="tr-TR" b="1" dirty="0" smtClean="0"/>
              <a:t>Makine Mühendisliği </a:t>
            </a:r>
            <a:r>
              <a:rPr lang="tr-TR" dirty="0" smtClean="0"/>
              <a:t>dalında </a:t>
            </a:r>
            <a:r>
              <a:rPr lang="tr-TR" dirty="0" err="1" smtClean="0"/>
              <a:t>Nanoteknolojiyi</a:t>
            </a:r>
            <a:r>
              <a:rPr lang="tr-TR" dirty="0" smtClean="0"/>
              <a:t> kullanmaya başlayan </a:t>
            </a:r>
            <a:r>
              <a:rPr lang="tr-TR" dirty="0" smtClean="0">
                <a:solidFill>
                  <a:srgbClr val="0066FF"/>
                </a:solidFill>
              </a:rPr>
              <a:t>KOBİ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0066FF"/>
                </a:solidFill>
              </a:rPr>
              <a:t>sayısı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313</a:t>
            </a:r>
            <a:r>
              <a:rPr lang="tr-TR" dirty="0" smtClean="0">
                <a:solidFill>
                  <a:srgbClr val="FF0000"/>
                </a:solidFill>
              </a:rPr>
              <a:t>, Büyük işletme sayısı </a:t>
            </a:r>
            <a:r>
              <a:rPr lang="tr-TR" b="1" dirty="0" smtClean="0">
                <a:solidFill>
                  <a:srgbClr val="FF0000"/>
                </a:solidFill>
              </a:rPr>
              <a:t>102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 </a:t>
            </a:r>
          </a:p>
          <a:p>
            <a:pPr eaLnBrk="1" hangingPunct="1"/>
            <a:r>
              <a:rPr lang="tr-TR" b="1" dirty="0" smtClean="0"/>
              <a:t>Çevre Teknolojilerin </a:t>
            </a:r>
            <a:r>
              <a:rPr lang="tr-TR" dirty="0" smtClean="0"/>
              <a:t>de ise </a:t>
            </a:r>
            <a:r>
              <a:rPr lang="tr-TR" dirty="0" smtClean="0">
                <a:solidFill>
                  <a:srgbClr val="0066FF"/>
                </a:solidFill>
              </a:rPr>
              <a:t>KOBİ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0066FF"/>
                </a:solidFill>
              </a:rPr>
              <a:t>sayısı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56</a:t>
            </a:r>
            <a:r>
              <a:rPr lang="tr-TR" dirty="0" smtClean="0">
                <a:solidFill>
                  <a:srgbClr val="FF0000"/>
                </a:solidFill>
              </a:rPr>
              <a:t>, Büyük işletme sayısı </a:t>
            </a:r>
            <a:r>
              <a:rPr lang="tr-TR" b="1" dirty="0" smtClean="0">
                <a:solidFill>
                  <a:srgbClr val="FF0000"/>
                </a:solidFill>
              </a:rPr>
              <a:t>20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12576" y="1473746"/>
            <a:ext cx="8207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Her Türlü Problemin</a:t>
            </a:r>
            <a:r>
              <a:rPr kumimoji="0" lang="tr-T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Kaynağı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Cehalet Bütün Kötülüklerin Anasıdır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tr-TR" sz="32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tr-TR" sz="3200" dirty="0" smtClean="0"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tr-TR" sz="3200" dirty="0" smtClean="0"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tr-TR" sz="3200" dirty="0" smtClean="0">
                <a:ea typeface="Times New Roman" pitchFamily="18" charset="0"/>
                <a:cs typeface="Arial" pitchFamily="34" charset="0"/>
              </a:rPr>
              <a:t>Her Türlü Problemin Çözümü:</a:t>
            </a:r>
            <a:endParaRPr lang="tr-TR" sz="3200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Komşusu Aç İken Tok Yatan Bizden Değildir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7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İçerik Yer Tutucusu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4876800"/>
          </a:xfrm>
        </p:spPr>
        <p:txBody>
          <a:bodyPr/>
          <a:lstStyle/>
          <a:p>
            <a:pPr eaLnBrk="1" hangingPunct="1"/>
            <a:r>
              <a:rPr lang="tr-TR" b="1" smtClean="0">
                <a:solidFill>
                  <a:srgbClr val="0066FF"/>
                </a:solidFill>
              </a:rPr>
              <a:t>Bütün kurumların sosyal sorumluluk yükünü, üzerindeki vebali, kültürümüzün kalbinden gelen bu çağrı ortaya çok net olarak koymuştur: </a:t>
            </a:r>
          </a:p>
          <a:p>
            <a:pPr eaLnBrk="1" hangingPunct="1">
              <a:buFont typeface="Wingdings" pitchFamily="2" charset="2"/>
              <a:buNone/>
            </a:pPr>
            <a:endParaRPr lang="tr-TR" smtClean="0"/>
          </a:p>
          <a:p>
            <a:pPr eaLnBrk="1" hangingPunct="1">
              <a:buFont typeface="Wingdings" pitchFamily="2" charset="2"/>
              <a:buNone/>
            </a:pPr>
            <a:r>
              <a:rPr lang="tr-TR" smtClean="0"/>
              <a:t>	</a:t>
            </a:r>
            <a:r>
              <a:rPr lang="tr-TR" smtClean="0">
                <a:solidFill>
                  <a:srgbClr val="009900"/>
                </a:solidFill>
              </a:rPr>
              <a:t>“</a:t>
            </a:r>
            <a:r>
              <a:rPr lang="tr-TR" sz="3400" b="1" smtClean="0">
                <a:solidFill>
                  <a:srgbClr val="FF0000"/>
                </a:solidFill>
              </a:rPr>
              <a:t>Komşusu Aç iken Tok Yatan Bizden Değildir</a:t>
            </a:r>
            <a:r>
              <a:rPr lang="tr-TR" smtClean="0">
                <a:solidFill>
                  <a:srgbClr val="009900"/>
                </a:solidFill>
              </a:rPr>
              <a:t>”</a:t>
            </a:r>
            <a:r>
              <a:rPr lang="tr-TR" smtClean="0">
                <a:solidFill>
                  <a:srgbClr val="FFCC00"/>
                </a:solidFill>
              </a:rPr>
              <a:t>. 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r-TR"/>
          </a:p>
        </p:txBody>
      </p:sp>
      <p:sp>
        <p:nvSpPr>
          <p:cNvPr id="187393" name="AutoShape 1"/>
          <p:cNvSpPr>
            <a:spLocks noChangeShapeType="1"/>
          </p:cNvSpPr>
          <p:nvPr/>
        </p:nvSpPr>
        <p:spPr bwMode="auto">
          <a:xfrm>
            <a:off x="304800" y="2338388"/>
            <a:ext cx="8458200" cy="2209800"/>
          </a:xfrm>
          <a:prstGeom prst="bentConnector3">
            <a:avLst>
              <a:gd name="adj1" fmla="val 50049"/>
            </a:avLst>
          </a:prstGeom>
          <a:ln>
            <a:solidFill>
              <a:srgbClr val="FFC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4616450" y="2489200"/>
            <a:ext cx="45275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400">
                <a:solidFill>
                  <a:srgbClr val="0099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lang="tr-TR" sz="2400">
              <a:solidFill>
                <a:srgbClr val="0099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2400">
                <a:solidFill>
                  <a:srgbClr val="0099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endParaRPr lang="tr-TR" sz="2400">
              <a:solidFill>
                <a:srgbClr val="0099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2800" b="1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Sürekli kaynağa gereksinim </a:t>
            </a:r>
          </a:p>
          <a:p>
            <a:pPr eaLnBrk="0" hangingPunct="0"/>
            <a:r>
              <a:rPr lang="tr-TR" sz="2800" b="1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duyan ve ulaşmakta sıkıntı çeken KOBİ’ler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381000" y="1195388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400" b="1" dirty="0">
                <a:solidFill>
                  <a:srgbClr val="0066FF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Elinde kamu kaynağı bulundurup harcayan kurumlar </a:t>
            </a:r>
            <a:endParaRPr lang="en-US" sz="2400" b="1" dirty="0">
              <a:solidFill>
                <a:srgbClr val="0066FF"/>
              </a:solidFill>
              <a:cs typeface="+mn-cs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381000" y="5113338"/>
            <a:ext cx="838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dirty="0">
                <a:solidFill>
                  <a:srgbClr val="FFCC00"/>
                </a:solidFill>
                <a:cs typeface="+mn-cs"/>
              </a:rPr>
              <a:t>                                          </a:t>
            </a:r>
            <a:r>
              <a:rPr lang="tr-TR" sz="2800" dirty="0">
                <a:cs typeface="+mn-cs"/>
              </a:rPr>
              <a:t>“</a:t>
            </a:r>
            <a:r>
              <a:rPr lang="tr-TR" sz="2800" b="1" dirty="0">
                <a:cs typeface="+mn-cs"/>
              </a:rPr>
              <a:t>Komşusu </a:t>
            </a:r>
            <a:r>
              <a:rPr lang="tr-TR" sz="2800" b="1" dirty="0">
                <a:solidFill>
                  <a:srgbClr val="FF0000"/>
                </a:solidFill>
                <a:cs typeface="+mn-cs"/>
              </a:rPr>
              <a:t>Aç</a:t>
            </a:r>
            <a:r>
              <a:rPr lang="tr-TR" sz="2800" b="1" dirty="0">
                <a:solidFill>
                  <a:srgbClr val="FFCC00"/>
                </a:solidFill>
                <a:cs typeface="+mn-cs"/>
              </a:rPr>
              <a:t> </a:t>
            </a:r>
            <a:r>
              <a:rPr lang="tr-TR" sz="2800" b="1" dirty="0">
                <a:cs typeface="+mn-cs"/>
              </a:rPr>
              <a:t>iken </a:t>
            </a:r>
          </a:p>
          <a:p>
            <a:pPr eaLnBrk="0" hangingPunct="0">
              <a:defRPr/>
            </a:pPr>
            <a:r>
              <a:rPr lang="tr-TR" sz="2800" b="1" dirty="0">
                <a:solidFill>
                  <a:srgbClr val="FF0000"/>
                </a:solidFill>
                <a:cs typeface="+mn-cs"/>
              </a:rPr>
              <a:t>Tok Yatan </a:t>
            </a:r>
            <a:r>
              <a:rPr lang="tr-TR" sz="2800" b="1" dirty="0">
                <a:cs typeface="+mn-cs"/>
              </a:rPr>
              <a:t>Bizden Değildir</a:t>
            </a:r>
            <a:r>
              <a:rPr lang="tr-TR" sz="2800" dirty="0">
                <a:cs typeface="+mn-cs"/>
              </a:rPr>
              <a:t>”.  </a:t>
            </a:r>
          </a:p>
        </p:txBody>
      </p:sp>
      <p:cxnSp>
        <p:nvCxnSpPr>
          <p:cNvPr id="38921" name="16 Düz Ok Bağlayıcısı"/>
          <p:cNvCxnSpPr>
            <a:cxnSpLocks noChangeShapeType="1"/>
          </p:cNvCxnSpPr>
          <p:nvPr/>
        </p:nvCxnSpPr>
        <p:spPr bwMode="auto">
          <a:xfrm rot="5400000" flipH="1" flipV="1">
            <a:off x="6896101" y="4926012"/>
            <a:ext cx="5334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22" name="17 Düz Ok Bağlayıcısı"/>
          <p:cNvCxnSpPr>
            <a:cxnSpLocks noChangeShapeType="1"/>
          </p:cNvCxnSpPr>
          <p:nvPr/>
        </p:nvCxnSpPr>
        <p:spPr bwMode="auto">
          <a:xfrm rot="5400000" flipH="1" flipV="1">
            <a:off x="-65881" y="4080669"/>
            <a:ext cx="28956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23" name="18 Düz Bağlayıcı"/>
          <p:cNvCxnSpPr>
            <a:cxnSpLocks noChangeShapeType="1"/>
          </p:cNvCxnSpPr>
          <p:nvPr/>
        </p:nvCxnSpPr>
        <p:spPr bwMode="auto">
          <a:xfrm>
            <a:off x="609600" y="5575300"/>
            <a:ext cx="16002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1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0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4748213" y="2720975"/>
            <a:ext cx="44180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2800" b="1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Bilgiye ve Ar-Ge’ye </a:t>
            </a:r>
          </a:p>
          <a:p>
            <a:pPr eaLnBrk="0" hangingPunct="0"/>
            <a:r>
              <a:rPr lang="tr-TR" sz="2800" b="1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gereksinim duyan ama </a:t>
            </a:r>
          </a:p>
          <a:p>
            <a:pPr eaLnBrk="0" hangingPunct="0"/>
            <a:r>
              <a:rPr lang="tr-TR" sz="2800" b="1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üretemeyen, ulaşamayan ve</a:t>
            </a:r>
          </a:p>
          <a:p>
            <a:pPr eaLnBrk="0" hangingPunct="0"/>
            <a:r>
              <a:rPr lang="tr-TR" sz="2800" b="1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yapamayan  KOBİ’ler</a:t>
            </a:r>
          </a:p>
          <a:p>
            <a:pPr eaLnBrk="0" hangingPunct="0"/>
            <a:endParaRPr lang="tr-TR" sz="2800" b="1">
              <a:solidFill>
                <a:srgbClr val="0099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AutoShape 1"/>
          <p:cNvSpPr>
            <a:spLocks noChangeShapeType="1"/>
          </p:cNvSpPr>
          <p:nvPr/>
        </p:nvSpPr>
        <p:spPr bwMode="auto">
          <a:xfrm>
            <a:off x="304800" y="2293938"/>
            <a:ext cx="8458200" cy="2209800"/>
          </a:xfrm>
          <a:prstGeom prst="bentConnector3">
            <a:avLst>
              <a:gd name="adj1" fmla="val 50049"/>
            </a:avLst>
          </a:prstGeom>
          <a:ln>
            <a:solidFill>
              <a:srgbClr val="FFC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9942" name="10 Dikdörtgen"/>
          <p:cNvSpPr>
            <a:spLocks noChangeArrowheads="1"/>
          </p:cNvSpPr>
          <p:nvPr/>
        </p:nvSpPr>
        <p:spPr bwMode="auto">
          <a:xfrm>
            <a:off x="246063" y="1349375"/>
            <a:ext cx="472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r-TR" sz="2800" b="1">
                <a:solidFill>
                  <a:srgbClr val="0066FF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Bilgi üretebilen, Ar-Ge yapabilen kurumlar</a:t>
            </a:r>
            <a:endParaRPr lang="en-US" sz="2800" b="1">
              <a:solidFill>
                <a:srgbClr val="0066FF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81000" y="5024438"/>
            <a:ext cx="838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800" dirty="0">
                <a:cs typeface="+mn-cs"/>
              </a:rPr>
              <a:t>                                          “</a:t>
            </a:r>
            <a:r>
              <a:rPr lang="tr-TR" sz="2800" b="1" dirty="0">
                <a:cs typeface="+mn-cs"/>
              </a:rPr>
              <a:t>Komşusu </a:t>
            </a:r>
            <a:r>
              <a:rPr lang="tr-TR" sz="2800" b="1" dirty="0">
                <a:solidFill>
                  <a:srgbClr val="FF0000"/>
                </a:solidFill>
                <a:cs typeface="+mn-cs"/>
              </a:rPr>
              <a:t>Aç</a:t>
            </a:r>
            <a:r>
              <a:rPr lang="tr-TR" sz="2800" b="1" dirty="0">
                <a:solidFill>
                  <a:srgbClr val="FFCC00"/>
                </a:solidFill>
                <a:cs typeface="+mn-cs"/>
              </a:rPr>
              <a:t> </a:t>
            </a:r>
            <a:r>
              <a:rPr lang="tr-TR" sz="2800" b="1" dirty="0">
                <a:cs typeface="+mn-cs"/>
              </a:rPr>
              <a:t>iken</a:t>
            </a:r>
            <a:r>
              <a:rPr lang="tr-TR" sz="2800" b="1" dirty="0">
                <a:solidFill>
                  <a:srgbClr val="FFCC00"/>
                </a:solidFill>
                <a:cs typeface="+mn-cs"/>
              </a:rPr>
              <a:t> </a:t>
            </a:r>
          </a:p>
          <a:p>
            <a:pPr eaLnBrk="0" hangingPunct="0">
              <a:defRPr/>
            </a:pPr>
            <a:r>
              <a:rPr lang="tr-TR" sz="2800" b="1" dirty="0">
                <a:solidFill>
                  <a:srgbClr val="FF0000"/>
                </a:solidFill>
                <a:cs typeface="+mn-cs"/>
              </a:rPr>
              <a:t>Tok Yatan </a:t>
            </a:r>
            <a:r>
              <a:rPr lang="tr-TR" sz="2800" b="1" dirty="0">
                <a:cs typeface="+mn-cs"/>
              </a:rPr>
              <a:t>Bizden Değildir</a:t>
            </a:r>
            <a:r>
              <a:rPr lang="tr-TR" sz="2800" dirty="0">
                <a:cs typeface="+mn-cs"/>
              </a:rPr>
              <a:t>”.  </a:t>
            </a:r>
          </a:p>
        </p:txBody>
      </p:sp>
      <p:cxnSp>
        <p:nvCxnSpPr>
          <p:cNvPr id="39944" name="15 Düz Ok Bağlayıcısı"/>
          <p:cNvCxnSpPr>
            <a:cxnSpLocks noChangeShapeType="1"/>
          </p:cNvCxnSpPr>
          <p:nvPr/>
        </p:nvCxnSpPr>
        <p:spPr bwMode="auto">
          <a:xfrm rot="5400000" flipH="1" flipV="1">
            <a:off x="6896101" y="4838700"/>
            <a:ext cx="5334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45" name="17 Düz Ok Bağlayıcısı"/>
          <p:cNvCxnSpPr>
            <a:cxnSpLocks noChangeShapeType="1"/>
          </p:cNvCxnSpPr>
          <p:nvPr/>
        </p:nvCxnSpPr>
        <p:spPr bwMode="auto">
          <a:xfrm rot="5400000" flipH="1" flipV="1">
            <a:off x="-65881" y="3991769"/>
            <a:ext cx="28956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46" name="19 Düz Bağlayıcı"/>
          <p:cNvCxnSpPr>
            <a:cxnSpLocks noChangeShapeType="1"/>
          </p:cNvCxnSpPr>
          <p:nvPr/>
        </p:nvCxnSpPr>
        <p:spPr bwMode="auto">
          <a:xfrm>
            <a:off x="609600" y="5486400"/>
            <a:ext cx="16002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1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İçerik Yer Tutucusu"/>
          <p:cNvSpPr>
            <a:spLocks noGrp="1"/>
          </p:cNvSpPr>
          <p:nvPr>
            <p:ph idx="1"/>
          </p:nvPr>
        </p:nvSpPr>
        <p:spPr>
          <a:xfrm>
            <a:off x="328613" y="1981200"/>
            <a:ext cx="8229600" cy="2057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b="1" smtClean="0"/>
              <a:t>	Bu vebalden kurtulmanın Tek Yolu </a:t>
            </a:r>
            <a:r>
              <a:rPr lang="tr-TR" sz="3600" b="1" smtClean="0">
                <a:solidFill>
                  <a:srgbClr val="FF0000"/>
                </a:solidFill>
              </a:rPr>
              <a:t>Kümeleşerek</a:t>
            </a:r>
            <a:r>
              <a:rPr lang="tr-TR" b="1" smtClean="0"/>
              <a:t> Bölgesel Kalkınmayı Gerçekleştirmektir.</a:t>
            </a:r>
            <a:endParaRPr lang="en-US" b="1" smtClean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4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3589040" y="2757486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smtClean="0">
                <a:latin typeface="Times New Roman" pitchFamily="18" charset="0"/>
              </a:rPr>
              <a:t>INOVATIVE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3428992" y="4071942"/>
            <a:ext cx="256412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smtClean="0">
                <a:latin typeface="Times New Roman" pitchFamily="18" charset="0"/>
              </a:rPr>
              <a:t>COMPATITIVE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3214678" y="5429264"/>
            <a:ext cx="2898486" cy="101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HIGH LIVING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STANDART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>
            <a:off x="4351040" y="4614876"/>
            <a:ext cx="533400" cy="742950"/>
          </a:xfrm>
          <a:prstGeom prst="downArrow">
            <a:avLst>
              <a:gd name="adj1" fmla="val 50000"/>
              <a:gd name="adj2" fmla="val 348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Diagram 3"/>
          <p:cNvGrpSpPr>
            <a:grpSpLocks/>
          </p:cNvGrpSpPr>
          <p:nvPr/>
        </p:nvGrpSpPr>
        <p:grpSpPr bwMode="auto">
          <a:xfrm>
            <a:off x="3357554" y="1081552"/>
            <a:ext cx="2892542" cy="2918952"/>
            <a:chOff x="322" y="1200"/>
            <a:chExt cx="5184" cy="5890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xmlns="" val="2696551771"/>
                </p:ext>
              </p:extLst>
            </p:nvPr>
          </p:nvGraphicFramePr>
          <p:xfrm>
            <a:off x="322" y="1200"/>
            <a:ext cx="5184" cy="28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2126" y="5684"/>
              <a:ext cx="988" cy="1406"/>
            </a:xfrm>
            <a:prstGeom prst="downArrow">
              <a:avLst>
                <a:gd name="adj1" fmla="val 50000"/>
                <a:gd name="adj2" fmla="val 348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2281" y="3976"/>
              <a:ext cx="699" cy="49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62" name="18 Metin kutusu"/>
          <p:cNvSpPr txBox="1">
            <a:spLocks noChangeArrowheads="1"/>
          </p:cNvSpPr>
          <p:nvPr/>
        </p:nvSpPr>
        <p:spPr bwMode="auto">
          <a:xfrm>
            <a:off x="3975939" y="1369679"/>
            <a:ext cx="12827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Healty 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</a:rPr>
              <a:t>Cluster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1 İçerik Yer Tutucusu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algn="ctr">
              <a:buNone/>
            </a:pPr>
            <a:endParaRPr lang="tr-TR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tr-TR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tr-TR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Teknoloji Tufanı Geliyor !</a:t>
            </a:r>
            <a:endParaRPr lang="en-US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r>
              <a:rPr lang="tr-TR" b="1" dirty="0" smtClean="0"/>
              <a:t>Diğer Ülkelerdeki Kümelerin Durumu</a:t>
            </a:r>
            <a:endParaRPr lang="en-US" b="1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0" y="1214438"/>
            <a:ext cx="91440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vusturya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tr-TR" sz="2600" b="1">
                <a:latin typeface="Times New Roman" pitchFamily="18" charset="0"/>
                <a:cs typeface="Times New Roman" pitchFamily="18" charset="0"/>
              </a:rPr>
              <a:t>endüstriyel </a:t>
            </a:r>
            <a:r>
              <a:rPr lang="tr-TR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küme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animarka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tr-TR" sz="2600" b="1">
                <a:latin typeface="Times New Roman" pitchFamily="18" charset="0"/>
                <a:cs typeface="Times New Roman" pitchFamily="18" charset="0"/>
              </a:rPr>
              <a:t>bölgesel ve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tr-TR" sz="2600" b="1">
                <a:latin typeface="Times New Roman" pitchFamily="18" charset="0"/>
                <a:cs typeface="Times New Roman" pitchFamily="18" charset="0"/>
              </a:rPr>
              <a:t>ülke çapında </a:t>
            </a:r>
            <a:r>
              <a:rPr lang="tr-TR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küme</a:t>
            </a:r>
            <a:endParaRPr lang="tr-TR" sz="2600" b="1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Finland</a:t>
            </a:r>
            <a:r>
              <a:rPr lang="tr-TR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iya</a:t>
            </a:r>
            <a:r>
              <a:rPr lang="en-US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tr-TR" sz="2600" b="1">
                <a:latin typeface="Times New Roman" pitchFamily="18" charset="0"/>
                <a:cs typeface="Times New Roman" pitchFamily="18" charset="0"/>
              </a:rPr>
              <a:t>ülke çapında önemli </a:t>
            </a:r>
            <a:r>
              <a:rPr lang="tr-TR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küme</a:t>
            </a:r>
            <a:endParaRPr lang="tr-TR" sz="2600" b="1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Fran</a:t>
            </a:r>
            <a:r>
              <a:rPr lang="tr-TR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b="1">
                <a:latin typeface="Times New Roman" pitchFamily="18" charset="0"/>
                <a:cs typeface="Times New Roman" pitchFamily="18" charset="0"/>
              </a:rPr>
              <a:t>       144 bölgesel üretim sistemi, kurulmakta olan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 82 </a:t>
            </a:r>
            <a:r>
              <a:rPr lang="tr-TR" sz="2600" b="1">
                <a:latin typeface="Times New Roman" pitchFamily="18" charset="0"/>
                <a:cs typeface="Times New Roman" pitchFamily="18" charset="0"/>
              </a:rPr>
              <a:t>		                                        ve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tr-TR" sz="2600" b="1">
                <a:latin typeface="Times New Roman" pitchFamily="18" charset="0"/>
                <a:cs typeface="Times New Roman" pitchFamily="18" charset="0"/>
              </a:rPr>
              <a:t>ülke çapında </a:t>
            </a:r>
            <a:r>
              <a:rPr lang="tr-TR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küme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en-US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taly</a:t>
            </a:r>
            <a:r>
              <a:rPr lang="tr-TR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b="1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199 </a:t>
            </a:r>
            <a:r>
              <a:rPr lang="tr-TR" sz="2600" b="1">
                <a:latin typeface="Times New Roman" pitchFamily="18" charset="0"/>
                <a:cs typeface="Times New Roman" pitchFamily="18" charset="0"/>
              </a:rPr>
              <a:t>endüstri bölgesi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6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Hollanda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tr-TR" sz="2600" b="1">
                <a:latin typeface="Times New Roman" pitchFamily="18" charset="0"/>
                <a:cs typeface="Times New Roman" pitchFamily="18" charset="0"/>
              </a:rPr>
              <a:t>büyük birbiri ile bağlantılı endüstri bölgesi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5050"/>
                </a:solidFill>
              </a:rPr>
              <a:t>Nor</a:t>
            </a:r>
            <a:r>
              <a:rPr lang="tr-TR" b="1" smtClean="0">
                <a:solidFill>
                  <a:srgbClr val="FF5050"/>
                </a:solidFill>
              </a:rPr>
              <a:t>veç</a:t>
            </a:r>
            <a:r>
              <a:rPr lang="en-US" b="1" smtClean="0"/>
              <a:t> </a:t>
            </a:r>
            <a:r>
              <a:rPr lang="tr-TR" b="1" smtClean="0"/>
              <a:t>     </a:t>
            </a:r>
            <a:r>
              <a:rPr lang="en-US" b="1" smtClean="0"/>
              <a:t>55 </a:t>
            </a:r>
            <a:r>
              <a:rPr lang="tr-TR" b="1" smtClean="0"/>
              <a:t>üretim sektöründe </a:t>
            </a:r>
            <a:r>
              <a:rPr lang="tr-TR" b="1" smtClean="0">
                <a:solidFill>
                  <a:srgbClr val="0000FF"/>
                </a:solidFill>
              </a:rPr>
              <a:t>küme</a:t>
            </a:r>
            <a:r>
              <a:rPr lang="en-US" b="1" smtClean="0"/>
              <a:t>, </a:t>
            </a:r>
            <a:r>
              <a:rPr lang="tr-TR" b="1" smtClean="0"/>
              <a:t>				         toplamda </a:t>
            </a:r>
            <a:r>
              <a:rPr lang="en-US" b="1" smtClean="0"/>
              <a:t>62</a:t>
            </a:r>
            <a:r>
              <a:rPr lang="tr-TR" b="1" smtClean="0"/>
              <a:t> </a:t>
            </a:r>
            <a:r>
              <a:rPr lang="tr-TR" b="1" smtClean="0">
                <a:solidFill>
                  <a:srgbClr val="0000FF"/>
                </a:solidFill>
              </a:rPr>
              <a:t>küme</a:t>
            </a:r>
            <a:r>
              <a:rPr lang="tr-TR" b="1" smtClean="0"/>
              <a:t>.  </a:t>
            </a: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5050"/>
                </a:solidFill>
              </a:rPr>
              <a:t>Port</a:t>
            </a:r>
            <a:r>
              <a:rPr lang="tr-TR" b="1" smtClean="0">
                <a:solidFill>
                  <a:srgbClr val="FF5050"/>
                </a:solidFill>
              </a:rPr>
              <a:t>ekiz</a:t>
            </a:r>
            <a:r>
              <a:rPr lang="en-US" b="1" smtClean="0"/>
              <a:t> </a:t>
            </a:r>
            <a:r>
              <a:rPr lang="tr-TR" b="1" smtClean="0"/>
              <a:t>   </a:t>
            </a:r>
            <a:r>
              <a:rPr lang="en-US" b="1" smtClean="0"/>
              <a:t>33 </a:t>
            </a:r>
            <a:r>
              <a:rPr lang="tr-TR" b="1" smtClean="0"/>
              <a:t>bölgesel </a:t>
            </a:r>
            <a:r>
              <a:rPr lang="tr-TR" b="1" smtClean="0">
                <a:solidFill>
                  <a:srgbClr val="0000FF"/>
                </a:solidFill>
              </a:rPr>
              <a:t>küme</a:t>
            </a:r>
            <a:endParaRPr lang="tr-TR" b="1" smtClean="0">
              <a:solidFill>
                <a:srgbClr val="FF5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b="1" smtClean="0">
                <a:solidFill>
                  <a:srgbClr val="FF5050"/>
                </a:solidFill>
              </a:rPr>
              <a:t>İspanya</a:t>
            </a:r>
            <a:r>
              <a:rPr lang="en-US" b="1" smtClean="0"/>
              <a:t> </a:t>
            </a:r>
            <a:r>
              <a:rPr lang="tr-TR" b="1" smtClean="0"/>
              <a:t> </a:t>
            </a:r>
            <a:r>
              <a:rPr lang="en-US" b="1" smtClean="0"/>
              <a:t>142 </a:t>
            </a:r>
            <a:r>
              <a:rPr lang="tr-TR" b="1" smtClean="0"/>
              <a:t>bölgesel üretim sistemleri</a:t>
            </a:r>
            <a:endParaRPr lang="tr-TR" b="1" smtClean="0">
              <a:solidFill>
                <a:srgbClr val="FF5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b="1" smtClean="0">
                <a:solidFill>
                  <a:srgbClr val="FF5050"/>
                </a:solidFill>
              </a:rPr>
              <a:t>İngiltere </a:t>
            </a:r>
            <a:r>
              <a:rPr lang="en-US" b="1" smtClean="0"/>
              <a:t> 154 </a:t>
            </a:r>
            <a:r>
              <a:rPr lang="tr-TR" b="1" smtClean="0"/>
              <a:t>bölgesel </a:t>
            </a:r>
            <a:r>
              <a:rPr lang="tr-TR" b="1" smtClean="0">
                <a:solidFill>
                  <a:srgbClr val="0000FF"/>
                </a:solidFill>
              </a:rPr>
              <a:t>küme</a:t>
            </a: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67544" y="142331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200" b="1" kern="0" dirty="0">
                <a:latin typeface="+mn-lt"/>
              </a:rPr>
              <a:t>	</a:t>
            </a:r>
            <a:r>
              <a:rPr lang="tr-TR" sz="3200" b="1" kern="0" dirty="0">
                <a:solidFill>
                  <a:srgbClr val="0000FF"/>
                </a:solidFill>
                <a:latin typeface="+mn-lt"/>
              </a:rPr>
              <a:t>Çankaya Üniversitesi Olarak Biz Ne Yapıyoruz ?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tr-TR" sz="3200" b="1" kern="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200" b="1" kern="0" dirty="0">
                <a:solidFill>
                  <a:srgbClr val="FF0000"/>
                </a:solidFill>
                <a:latin typeface="+mn-lt"/>
              </a:rPr>
              <a:t>              </a:t>
            </a:r>
            <a:r>
              <a:rPr lang="tr-TR" sz="3200" b="1" u="sng" kern="0" dirty="0" smtClean="0">
                <a:solidFill>
                  <a:srgbClr val="009900"/>
                </a:solidFill>
                <a:latin typeface="+mn-lt"/>
              </a:rPr>
              <a:t>Ankara’da İlk Kurulan Küme </a:t>
            </a:r>
            <a:endParaRPr lang="tr-TR" sz="3200" b="1" u="sng" kern="0" dirty="0">
              <a:solidFill>
                <a:srgbClr val="0099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200" b="1" kern="0" dirty="0">
                <a:solidFill>
                  <a:schemeClr val="folHlink"/>
                </a:solidFill>
                <a:latin typeface="+mn-lt"/>
              </a:rPr>
              <a:t>    </a:t>
            </a:r>
            <a:r>
              <a:rPr lang="tr-TR" sz="3200" b="1" kern="0" dirty="0">
                <a:solidFill>
                  <a:srgbClr val="006600"/>
                </a:solidFill>
                <a:latin typeface="+mn-lt"/>
              </a:rPr>
              <a:t>İş ve İnşaat Makineleri (</a:t>
            </a:r>
            <a:r>
              <a:rPr lang="tr-TR" sz="3200" b="1" kern="0" dirty="0">
                <a:solidFill>
                  <a:srgbClr val="FF0000"/>
                </a:solidFill>
                <a:latin typeface="+mn-lt"/>
              </a:rPr>
              <a:t>İŞİM</a:t>
            </a:r>
            <a:r>
              <a:rPr lang="tr-TR" sz="3200" b="1" kern="0" dirty="0">
                <a:solidFill>
                  <a:srgbClr val="006600"/>
                </a:solidFill>
                <a:latin typeface="+mn-lt"/>
              </a:rPr>
              <a:t>) kümesini </a:t>
            </a:r>
            <a:r>
              <a:rPr lang="en-US" sz="3200" b="1" kern="0" dirty="0">
                <a:solidFill>
                  <a:srgbClr val="FF0000"/>
                </a:solidFill>
                <a:latin typeface="+mn-lt"/>
              </a:rPr>
              <a:t>22 </a:t>
            </a:r>
            <a:r>
              <a:rPr lang="en-US" sz="3200" b="1" kern="0" dirty="0" err="1">
                <a:solidFill>
                  <a:srgbClr val="FF0000"/>
                </a:solidFill>
                <a:latin typeface="+mn-lt"/>
              </a:rPr>
              <a:t>Mayıs</a:t>
            </a:r>
            <a:r>
              <a:rPr lang="en-US" sz="3200" b="1" kern="0" dirty="0">
                <a:solidFill>
                  <a:srgbClr val="FF0000"/>
                </a:solidFill>
                <a:latin typeface="+mn-lt"/>
              </a:rPr>
              <a:t> 2008</a:t>
            </a:r>
            <a:r>
              <a:rPr lang="en-US" sz="3200" kern="0" dirty="0">
                <a:solidFill>
                  <a:srgbClr val="006600"/>
                </a:solidFill>
                <a:latin typeface="+mn-lt"/>
              </a:rPr>
              <a:t> </a:t>
            </a:r>
            <a:r>
              <a:rPr lang="tr-TR" sz="3200" kern="0" dirty="0" smtClean="0">
                <a:solidFill>
                  <a:srgbClr val="006600"/>
                </a:solidFill>
                <a:latin typeface="+mn-lt"/>
              </a:rPr>
              <a:t>tarihinde </a:t>
            </a:r>
            <a:r>
              <a:rPr lang="tr-TR" sz="3200" b="1" kern="0" dirty="0" smtClean="0">
                <a:latin typeface="+mn-lt"/>
              </a:rPr>
              <a:t>OSTİM</a:t>
            </a:r>
            <a:r>
              <a:rPr lang="tr-TR" sz="3200" b="1" kern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tr-TR" sz="3200" b="1" kern="0" dirty="0">
                <a:solidFill>
                  <a:srgbClr val="006600"/>
                </a:solidFill>
                <a:latin typeface="+mn-lt"/>
              </a:rPr>
              <a:t>ile birlikte kurduk</a:t>
            </a:r>
            <a:endParaRPr lang="en-US" sz="3200" b="1" kern="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9038" y="2452688"/>
            <a:ext cx="38735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468563"/>
            <a:ext cx="40386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1331640" y="1557338"/>
            <a:ext cx="7025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00FF"/>
                </a:solidFill>
              </a:rPr>
              <a:t>Başlangıç </a:t>
            </a:r>
            <a:r>
              <a:rPr lang="tr-TR" sz="3200" b="1" dirty="0" smtClean="0">
                <a:solidFill>
                  <a:srgbClr val="0000FF"/>
                </a:solidFill>
              </a:rPr>
              <a:t>(6 </a:t>
            </a:r>
            <a:r>
              <a:rPr lang="tr-TR" sz="3200" b="1" dirty="0">
                <a:solidFill>
                  <a:srgbClr val="0000FF"/>
                </a:solidFill>
              </a:rPr>
              <a:t>yıl önceki durum)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8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1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6" descr="osp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57263"/>
            <a:ext cx="310515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7" descr="k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3090863"/>
            <a:ext cx="22002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8" descr="ar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328863"/>
            <a:ext cx="1857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9" descr="gulh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7038" y="2105025"/>
            <a:ext cx="1209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10" descr="imm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6838" y="1057275"/>
            <a:ext cx="2990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11" descr="pal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3300" y="2328863"/>
            <a:ext cx="232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12" descr="oz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3167063"/>
            <a:ext cx="21621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3" descr="yildir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00713" y="4567238"/>
            <a:ext cx="2724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14" descr="tipisa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9000" y="4538663"/>
            <a:ext cx="2276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15" descr="yavuzmoto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1713" y="3805238"/>
            <a:ext cx="26479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Text Box 16"/>
          <p:cNvSpPr txBox="1">
            <a:spLocks noChangeArrowheads="1"/>
          </p:cNvSpPr>
          <p:nvPr/>
        </p:nvSpPr>
        <p:spPr bwMode="auto">
          <a:xfrm>
            <a:off x="3214980" y="5553075"/>
            <a:ext cx="2581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ve </a:t>
            </a:r>
            <a:r>
              <a:rPr lang="tr-TR" sz="2800" b="1" dirty="0" smtClean="0">
                <a:solidFill>
                  <a:srgbClr val="FF0000"/>
                </a:solidFill>
              </a:rPr>
              <a:t>90 </a:t>
            </a:r>
            <a:r>
              <a:rPr lang="tr-TR" sz="2800" b="1" dirty="0">
                <a:solidFill>
                  <a:srgbClr val="FF0000"/>
                </a:solidFill>
              </a:rPr>
              <a:t>KOBİ…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7598" name="Text Box 17"/>
          <p:cNvSpPr txBox="1">
            <a:spLocks noChangeArrowheads="1"/>
          </p:cNvSpPr>
          <p:nvPr/>
        </p:nvSpPr>
        <p:spPr bwMode="auto">
          <a:xfrm>
            <a:off x="3187700" y="481013"/>
            <a:ext cx="312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rgbClr val="FF0000"/>
                </a:solidFill>
              </a:rPr>
              <a:t>Bu Günkü Durum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yagram"/>
          <p:cNvGraphicFramePr/>
          <p:nvPr/>
        </p:nvGraphicFramePr>
        <p:xfrm>
          <a:off x="1430891" y="1668482"/>
          <a:ext cx="66294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8612" name="7 Metin kutusu"/>
          <p:cNvSpPr txBox="1">
            <a:spLocks noChangeArrowheads="1"/>
          </p:cNvSpPr>
          <p:nvPr/>
        </p:nvSpPr>
        <p:spPr bwMode="auto">
          <a:xfrm>
            <a:off x="3063875" y="1033463"/>
            <a:ext cx="287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>
                <a:solidFill>
                  <a:srgbClr val="C00000"/>
                </a:solidFill>
              </a:rPr>
              <a:t>Stratejilerimiz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490" y="601209"/>
            <a:ext cx="8229600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FF0000"/>
                </a:solidFill>
              </a:rPr>
              <a:t>2007 de “İŞİM” </a:t>
            </a:r>
            <a:r>
              <a:rPr lang="tr-TR" sz="2800" b="1" dirty="0" err="1" smtClean="0">
                <a:solidFill>
                  <a:srgbClr val="FF0000"/>
                </a:solidFill>
              </a:rPr>
              <a:t>İçİn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YaptIğImIz</a:t>
            </a:r>
            <a:r>
              <a:rPr lang="tr-TR" sz="2800" b="1" dirty="0" smtClean="0">
                <a:solidFill>
                  <a:srgbClr val="FF0000"/>
                </a:solidFill>
              </a:rPr>
              <a:t> Projeler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8229600" cy="4548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smtClean="0">
                <a:solidFill>
                  <a:srgbClr val="0000FF"/>
                </a:solidFill>
              </a:rPr>
              <a:t>AREL’DE </a:t>
            </a:r>
            <a:r>
              <a:rPr lang="en-US" sz="2200" b="1" smtClean="0">
                <a:solidFill>
                  <a:schemeClr val="hlink"/>
                </a:solidFill>
              </a:rPr>
              <a:t>ÜRETİM PLANLAMASI SİSTEMİ İYİLEŞTİRİLMESİ</a:t>
            </a:r>
            <a:r>
              <a:rPr lang="en-US" sz="2200" b="1" smtClean="0"/>
              <a:t>,</a:t>
            </a: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sz="2200" smtClean="0"/>
              <a:t>	</a:t>
            </a:r>
            <a:r>
              <a:rPr lang="en-US" sz="2200" smtClean="0"/>
              <a:t>Ayhan Akça, Görkem Çinar, N. İlkay Karakaya, Murat Orhanoğlu, Eray Ulutaş </a:t>
            </a:r>
            <a:endParaRPr lang="tr-TR" sz="22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sz="2200" smtClean="0"/>
              <a:t>	</a:t>
            </a:r>
            <a:r>
              <a:rPr lang="sv-SE" sz="2200" smtClean="0"/>
              <a:t>Öğr. Gör. Benhür SATIR,  Öğr. Gör. </a:t>
            </a:r>
            <a:r>
              <a:rPr lang="de-DE" sz="2200" smtClean="0"/>
              <a:t>Dr. Özlem TÜRKER BAYRAK</a:t>
            </a:r>
            <a:endParaRPr lang="en-US" sz="2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smtClean="0">
                <a:solidFill>
                  <a:srgbClr val="0000FF"/>
                </a:solidFill>
              </a:rPr>
              <a:t>ÖZGEN MAKİNA’DA </a:t>
            </a:r>
            <a:r>
              <a:rPr lang="en-US" sz="2200" b="1" smtClean="0">
                <a:solidFill>
                  <a:schemeClr val="hlink"/>
                </a:solidFill>
              </a:rPr>
              <a:t>MALİYET MÜHENDİSLİĞİ ÇALIŞMASI, </a:t>
            </a:r>
            <a:endParaRPr lang="en-US" sz="22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sz="2200" smtClean="0"/>
              <a:t>	</a:t>
            </a:r>
            <a:r>
              <a:rPr lang="en-US" sz="2200" smtClean="0"/>
              <a:t>Sencan Altınova, Çağan Çağlayan, Utku Güner, Levent Sır, Efe Soykan</a:t>
            </a:r>
            <a:r>
              <a:rPr lang="tr-TR" sz="2200" smtClean="0"/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sz="2200" smtClean="0"/>
              <a:t>	</a:t>
            </a:r>
            <a:r>
              <a:rPr lang="en-US" sz="2200" smtClean="0"/>
              <a:t>Prof. Dr. Levent KANDİLLER, Y.Doç. Dr. Sibel ULUDAĞ DEMİRER</a:t>
            </a:r>
            <a:endParaRPr lang="en-US" sz="2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smtClean="0">
                <a:solidFill>
                  <a:srgbClr val="0000FF"/>
                </a:solidFill>
              </a:rPr>
              <a:t>YILDIRIM MÜHENDİSLİKTE </a:t>
            </a:r>
            <a:r>
              <a:rPr lang="en-US" sz="2200" b="1" smtClean="0">
                <a:solidFill>
                  <a:schemeClr val="hlink"/>
                </a:solidFill>
              </a:rPr>
              <a:t>MALİYET ANALİZİ</a:t>
            </a:r>
            <a:endParaRPr lang="en-US" sz="22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sz="2200" smtClean="0"/>
              <a:t>	</a:t>
            </a:r>
            <a:r>
              <a:rPr lang="en-US" sz="2200" smtClean="0"/>
              <a:t>Sevda Avcıkıran, Gökçegül Baran, Neslihan Gamze Öztürk, Hande Şen, Berfin Almila Yazıcı</a:t>
            </a:r>
            <a:endParaRPr lang="tr-TR" sz="22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sz="2200" smtClean="0"/>
              <a:t>	</a:t>
            </a:r>
            <a:r>
              <a:rPr lang="en-US" sz="2200" smtClean="0"/>
              <a:t>Prof. Dr. Ümit YÜCEER, Öğr. Gör. Öncü HAZIR</a:t>
            </a:r>
            <a:endParaRPr lang="en-US" sz="2200" b="1" smtClean="0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96925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rgbClr val="0000FF"/>
                </a:solidFill>
              </a:rPr>
              <a:t>ÖZGEN MAKİNA’DA </a:t>
            </a:r>
            <a:r>
              <a:rPr lang="en-US" sz="2200" b="1" smtClean="0">
                <a:solidFill>
                  <a:schemeClr val="hlink"/>
                </a:solidFill>
              </a:rPr>
              <a:t>YERLEŞİM PLANI  İYİLEŞTİRMESİ</a:t>
            </a:r>
            <a:endParaRPr lang="en-US" sz="22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200" smtClean="0"/>
              <a:t>	</a:t>
            </a:r>
            <a:r>
              <a:rPr lang="en-US" sz="2200" smtClean="0"/>
              <a:t>Berfu Bağ, Gülfem Marakoç, Murat Sahin, Z.Gizem Dilmaç, Merve Maçin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200" smtClean="0"/>
              <a:t>	</a:t>
            </a:r>
            <a:r>
              <a:rPr lang="en-US" sz="2200" smtClean="0"/>
              <a:t>Prof. Dr. Levent KANDİLLER, Y.Doç. Dr. Sibel ULUDAĞ DEMİRER</a:t>
            </a:r>
            <a:endParaRPr lang="en-US" sz="2200" b="1" smtClean="0"/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rgbClr val="0000FF"/>
                </a:solidFill>
              </a:rPr>
              <a:t>POLAT MAKİNA </a:t>
            </a:r>
            <a:r>
              <a:rPr lang="en-US" sz="2200" b="1" smtClean="0">
                <a:solidFill>
                  <a:schemeClr val="hlink"/>
                </a:solidFill>
              </a:rPr>
              <a:t>MALİYET ANALİZİ</a:t>
            </a:r>
            <a:endParaRPr lang="en-US" sz="22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200" smtClean="0"/>
              <a:t>	</a:t>
            </a:r>
            <a:r>
              <a:rPr lang="en-US" sz="2200" smtClean="0"/>
              <a:t>Atıl Kurt, M. Ece Abanoz,  Müge Doğan, Yasemin Güven, Zerrin Yücetürk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200" smtClean="0"/>
              <a:t>	</a:t>
            </a:r>
            <a:r>
              <a:rPr lang="en-US" sz="2200" smtClean="0"/>
              <a:t>Prof. Dr. Ümit YÜCEER, Öğr. Gör. Öncü HAZIR</a:t>
            </a:r>
            <a:endParaRPr lang="en-US" sz="2200" b="1" smtClean="0"/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rgbClr val="0000FF"/>
                </a:solidFill>
              </a:rPr>
              <a:t>GÜLHAN KAUÇUK </a:t>
            </a:r>
            <a:r>
              <a:rPr lang="en-US" sz="2200" b="1" smtClean="0">
                <a:solidFill>
                  <a:schemeClr val="hlink"/>
                </a:solidFill>
              </a:rPr>
              <a:t>MALİYET ANALİZİ SİSTEMİ</a:t>
            </a:r>
            <a:endParaRPr lang="en-US" sz="22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200" smtClean="0"/>
              <a:t>	</a:t>
            </a:r>
            <a:r>
              <a:rPr lang="en-US" sz="2200" smtClean="0"/>
              <a:t>Yiğit Saç, Ali Ülger, Uğur Doğan, Emrah Ayranci, Selçuk Munğan</a:t>
            </a:r>
            <a:endParaRPr lang="sv-SE" sz="2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200" smtClean="0"/>
              <a:t>	</a:t>
            </a:r>
            <a:r>
              <a:rPr lang="sv-SE" sz="2200" smtClean="0"/>
              <a:t>Öğr. Gör. Benhür SATIR,  Öğr. Gör. </a:t>
            </a:r>
            <a:r>
              <a:rPr lang="de-DE" sz="2200" smtClean="0"/>
              <a:t>Dr. Özlem TÜRKER BAYRAK</a:t>
            </a:r>
            <a:endParaRPr lang="en-US" sz="22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smtClean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_s2052"/>
          <p:cNvSpPr>
            <a:spLocks noChangeShapeType="1"/>
          </p:cNvSpPr>
          <p:nvPr/>
        </p:nvSpPr>
        <p:spPr bwMode="auto">
          <a:xfrm flipV="1">
            <a:off x="4644008" y="2294994"/>
            <a:ext cx="0" cy="837599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_s2053"/>
          <p:cNvSpPr>
            <a:spLocks noChangeArrowheads="1"/>
          </p:cNvSpPr>
          <p:nvPr/>
        </p:nvSpPr>
        <p:spPr bwMode="auto">
          <a:xfrm>
            <a:off x="3805238" y="620688"/>
            <a:ext cx="1663700" cy="1660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Production</a:t>
            </a:r>
          </a:p>
          <a:p>
            <a:pPr algn="ctr" eaLnBrk="0" hangingPunct="0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Planning 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_s2054"/>
          <p:cNvSpPr>
            <a:spLocks noChangeShapeType="1"/>
          </p:cNvSpPr>
          <p:nvPr/>
        </p:nvSpPr>
        <p:spPr bwMode="auto">
          <a:xfrm flipV="1">
            <a:off x="5423514" y="3446361"/>
            <a:ext cx="798425" cy="25792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_s2055"/>
          <p:cNvSpPr>
            <a:spLocks noChangeArrowheads="1"/>
          </p:cNvSpPr>
          <p:nvPr/>
        </p:nvSpPr>
        <p:spPr bwMode="auto">
          <a:xfrm>
            <a:off x="6181725" y="2358851"/>
            <a:ext cx="1663700" cy="1662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Efficiency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_s2056"/>
          <p:cNvSpPr>
            <a:spLocks noChangeShapeType="1"/>
          </p:cNvSpPr>
          <p:nvPr/>
        </p:nvSpPr>
        <p:spPr bwMode="auto">
          <a:xfrm>
            <a:off x="5122774" y="4629636"/>
            <a:ext cx="492362" cy="67805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_s2057"/>
          <p:cNvSpPr>
            <a:spLocks noChangeArrowheads="1"/>
          </p:cNvSpPr>
          <p:nvPr/>
        </p:nvSpPr>
        <p:spPr bwMode="auto">
          <a:xfrm>
            <a:off x="5243179" y="5133310"/>
            <a:ext cx="1662112" cy="1662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P&amp;D</a:t>
            </a:r>
          </a:p>
          <a:p>
            <a:pPr algn="ctr" eaLnBrk="0" hangingPunct="0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R&amp;D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_s2059"/>
          <p:cNvSpPr>
            <a:spLocks noChangeArrowheads="1"/>
          </p:cNvSpPr>
          <p:nvPr/>
        </p:nvSpPr>
        <p:spPr bwMode="auto">
          <a:xfrm>
            <a:off x="2336800" y="5151263"/>
            <a:ext cx="1662113" cy="1662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Quality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_s2061"/>
          <p:cNvSpPr>
            <a:spLocks noChangeArrowheads="1"/>
          </p:cNvSpPr>
          <p:nvPr/>
        </p:nvSpPr>
        <p:spPr bwMode="auto">
          <a:xfrm>
            <a:off x="1428750" y="2358851"/>
            <a:ext cx="1663700" cy="1662112"/>
          </a:xfrm>
          <a:prstGeom prst="ellipse">
            <a:avLst/>
          </a:prstGeom>
          <a:ln>
            <a:solidFill>
              <a:srgbClr val="0066FF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Inovation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" name="_s2062"/>
          <p:cNvSpPr>
            <a:spLocks noChangeArrowheads="1"/>
          </p:cNvSpPr>
          <p:nvPr/>
        </p:nvSpPr>
        <p:spPr bwMode="auto">
          <a:xfrm>
            <a:off x="3805238" y="3131963"/>
            <a:ext cx="1663700" cy="1662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32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</a:t>
            </a:r>
            <a:endParaRPr lang="en-US" sz="32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19 Şimşek İşareti"/>
          <p:cNvSpPr/>
          <p:nvPr/>
        </p:nvSpPr>
        <p:spPr>
          <a:xfrm rot="8678522">
            <a:off x="3209766" y="3260038"/>
            <a:ext cx="581025" cy="75882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3174" y="11669"/>
            <a:ext cx="408316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In A Healty Cluster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7" name="16 Aşağı Ok"/>
          <p:cNvSpPr/>
          <p:nvPr/>
        </p:nvSpPr>
        <p:spPr>
          <a:xfrm rot="2040000" flipH="1">
            <a:off x="3763800" y="4565906"/>
            <a:ext cx="316800" cy="89221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12838"/>
            <a:ext cx="8229600" cy="4221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b="1" smtClean="0">
                <a:solidFill>
                  <a:srgbClr val="0000FF"/>
                </a:solidFill>
              </a:rPr>
              <a:t>HİDROLİFT’DE </a:t>
            </a:r>
            <a:r>
              <a:rPr lang="en-US" sz="2200" b="1" smtClean="0">
                <a:solidFill>
                  <a:schemeClr val="hlink"/>
                </a:solidFill>
              </a:rPr>
              <a:t>TEZGAH YÜKLEME VE ÇİZELGELEME PROBLEMİ</a:t>
            </a:r>
            <a:endParaRPr lang="en-US" sz="22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200" smtClean="0"/>
              <a:t>	</a:t>
            </a:r>
            <a:r>
              <a:rPr lang="en-US" sz="2200" smtClean="0"/>
              <a:t>Esma Genç, Esra Baran, Esin Top, Berna Yılmaz, Asuman Yılmaz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200" smtClean="0"/>
              <a:t>	</a:t>
            </a:r>
            <a:r>
              <a:rPr lang="en-US" sz="2200" smtClean="0"/>
              <a:t>Prof. Dr. Fetih YILDIRIM, Yrd. Doç. Dr. Ferda Can ÇETİNKAYA</a:t>
            </a:r>
            <a:endParaRPr lang="en-US" sz="2200" b="1" smtClean="0"/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solidFill>
                  <a:srgbClr val="0000FF"/>
                </a:solidFill>
              </a:rPr>
              <a:t>TİPİSAN’DA </a:t>
            </a:r>
            <a:r>
              <a:rPr lang="en-US" sz="2200" b="1" smtClean="0">
                <a:solidFill>
                  <a:schemeClr val="hlink"/>
                </a:solidFill>
              </a:rPr>
              <a:t>ÜRÜN TAKİP SİSTEMİ UYGULAMALARI</a:t>
            </a:r>
            <a:endParaRPr lang="en-US" sz="22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200" smtClean="0"/>
              <a:t>	</a:t>
            </a:r>
            <a:r>
              <a:rPr lang="en-US" sz="2200" smtClean="0"/>
              <a:t>Kemal Almacı, Cihan Arslan, Erdinç Ceylan, Gürcan Harmankuyu, Peykan Samlı, Cenk Tutaysalgır</a:t>
            </a:r>
            <a:endParaRPr lang="sv-SE" sz="2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200" smtClean="0"/>
              <a:t>	</a:t>
            </a:r>
            <a:r>
              <a:rPr lang="sv-SE" sz="2200" smtClean="0"/>
              <a:t>Öğr. Gör. Benhür SATIR,  Öğr. Gör. </a:t>
            </a:r>
            <a:r>
              <a:rPr lang="de-DE" sz="2200" smtClean="0"/>
              <a:t>Dr. Özlem TÜRKER BAYRAK</a:t>
            </a:r>
            <a:endParaRPr lang="sv-SE" sz="2200" b="1" smtClean="0"/>
          </a:p>
          <a:p>
            <a:pPr eaLnBrk="1" hangingPunct="1">
              <a:lnSpc>
                <a:spcPct val="80000"/>
              </a:lnSpc>
            </a:pPr>
            <a:r>
              <a:rPr lang="sv-SE" sz="2200" b="1" smtClean="0">
                <a:solidFill>
                  <a:srgbClr val="0000FF"/>
                </a:solidFill>
              </a:rPr>
              <a:t>MEKA’DA </a:t>
            </a:r>
            <a:r>
              <a:rPr lang="sv-SE" sz="2200" b="1" smtClean="0">
                <a:solidFill>
                  <a:schemeClr val="hlink"/>
                </a:solidFill>
              </a:rPr>
              <a:t>ENVANTER PLANLAMA</a:t>
            </a:r>
            <a:endParaRPr lang="sv-SE" sz="22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200" smtClean="0"/>
              <a:t>	</a:t>
            </a:r>
            <a:r>
              <a:rPr lang="sv-SE" sz="2200" smtClean="0"/>
              <a:t>Yarkın Çöl, Serkan Eraslan, Mehmet Gök, Onur Gürlek, Serhat Karakoç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200" smtClean="0"/>
              <a:t>	</a:t>
            </a:r>
            <a:r>
              <a:rPr lang="sv-SE" sz="2200" smtClean="0"/>
              <a:t>Prof. Dr. Levent KANDİLLER, Öğr. Gör. </a:t>
            </a:r>
            <a:r>
              <a:rPr lang="en-US" sz="2200" smtClean="0"/>
              <a:t>Öncü HAZIR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3184"/>
            <a:ext cx="8229600" cy="4572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sv-SE" sz="3600" b="1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v-SE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PALME MAKİNA’ DA </a:t>
            </a:r>
            <a:r>
              <a:rPr lang="sv-SE" sz="26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ÜRÜN AĞACI TASARIMI VE VERİMLİLİK ARTIŞI</a:t>
            </a:r>
            <a:endParaRPr lang="sv-SE" sz="26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v-SE" sz="2600" smtClean="0">
                <a:latin typeface="Times New Roman" pitchFamily="18" charset="0"/>
                <a:cs typeface="Times New Roman" pitchFamily="18" charset="0"/>
              </a:rPr>
              <a:t>Eray Kayra, Alkım Tokgöz, M. Cem Özboya, Kerem Uçak, Ayhan Uzunyayla</a:t>
            </a:r>
            <a:endParaRPr lang="en-US" sz="260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Prof. Dr. Fetih YILDIRIM, Yrd. Doç. Dr. Ferda Can ÇETİNKAYA</a:t>
            </a:r>
            <a:endParaRPr lang="sv-SE" sz="2600" b="1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v-SE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KARKE MAKİNA’DA </a:t>
            </a:r>
            <a:r>
              <a:rPr lang="sv-SE" sz="26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YENİ FABRİKA YERLEŞİMİ</a:t>
            </a:r>
            <a:endParaRPr lang="sv-SE" sz="26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v-SE" sz="2600" smtClean="0">
                <a:latin typeface="Times New Roman" pitchFamily="18" charset="0"/>
                <a:cs typeface="Times New Roman" pitchFamily="18" charset="0"/>
              </a:rPr>
              <a:t>Didem Baştürk, Merih Kemah, İbrahim Özlütürk, Özge Tekin, Serra Yaraş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v-SE" sz="2600" smtClean="0">
                <a:latin typeface="Times New Roman" pitchFamily="18" charset="0"/>
                <a:cs typeface="Times New Roman" pitchFamily="18" charset="0"/>
              </a:rPr>
              <a:t>Prof. Dr. Ümit YÜCEER, Öğr. Gör. Öncü HAZIR</a:t>
            </a:r>
            <a:endParaRPr lang="en-US" sz="260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600" smtClean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571500" y="1643063"/>
            <a:ext cx="767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rgbClr val="FF0000"/>
                </a:solidFill>
              </a:rPr>
              <a:t>2008-2009</a:t>
            </a:r>
            <a:r>
              <a:rPr lang="tr-TR" sz="2800"/>
              <a:t> Akademik yılında </a:t>
            </a:r>
            <a:r>
              <a:rPr lang="tr-TR" sz="2800" b="1">
                <a:solidFill>
                  <a:srgbClr val="0070C0"/>
                </a:solidFill>
              </a:rPr>
              <a:t>22 proje </a:t>
            </a:r>
            <a:r>
              <a:rPr lang="tr-TR" sz="2800"/>
              <a:t>yapıldı</a:t>
            </a:r>
            <a:endParaRPr lang="en-US" sz="280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b="1" dirty="0" smtClean="0">
                <a:solidFill>
                  <a:srgbClr val="FF0000"/>
                </a:solidFill>
              </a:rPr>
              <a:t>2009-2010</a:t>
            </a:r>
            <a:r>
              <a:rPr lang="tr-TR" dirty="0" smtClean="0"/>
              <a:t> Akademik yılında </a:t>
            </a:r>
            <a:r>
              <a:rPr lang="tr-TR" b="1" dirty="0" smtClean="0">
                <a:solidFill>
                  <a:srgbClr val="0070C0"/>
                </a:solidFill>
              </a:rPr>
              <a:t>44 proje </a:t>
            </a:r>
            <a:r>
              <a:rPr lang="tr-TR" dirty="0" smtClean="0"/>
              <a:t>yaptık</a:t>
            </a:r>
            <a:endParaRPr lang="en-US" dirty="0" smtClean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50913"/>
            <a:ext cx="8229600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b="1" smtClean="0">
                <a:solidFill>
                  <a:srgbClr val="FF0000"/>
                </a:solidFill>
              </a:rPr>
              <a:t>İŞİM Kümesini Nereye Taşımayı Hedefliyoruz ?</a:t>
            </a:r>
          </a:p>
          <a:p>
            <a:pPr algn="ctr" eaLnBrk="1" hangingPunct="1">
              <a:buFontTx/>
              <a:buNone/>
            </a:pPr>
            <a:endParaRPr lang="tr-TR" b="1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tr-TR" b="1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b="1" smtClean="0">
              <a:solidFill>
                <a:srgbClr val="FF0000"/>
              </a:solidFill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1638"/>
            <a:ext cx="43434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076575" y="534035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/>
              <a:t>İ     Ş     İ     M</a:t>
            </a:r>
            <a:endParaRPr lang="en-US" sz="3200" b="1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628900" y="5905500"/>
            <a:ext cx="3981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http://www.</a:t>
            </a:r>
            <a:r>
              <a:rPr lang="tr-TR" sz="2800">
                <a:solidFill>
                  <a:srgbClr val="0000FF"/>
                </a:solidFill>
              </a:rPr>
              <a:t>isim.org</a:t>
            </a:r>
            <a:r>
              <a:rPr lang="en-US" sz="2800">
                <a:solidFill>
                  <a:srgbClr val="0000FF"/>
                </a:solidFill>
              </a:rPr>
              <a:t>.tr/</a:t>
            </a: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9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2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153400" cy="27130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</a:rPr>
              <a:t>	Günün yüksek teknolojisine sahip, katma değeri yüksek ticari ürünler üretebilen ve dünya ile daha kolay rekabet edebilen bir kümeye dönüştürmek.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9144000" cy="4865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dirty="0" smtClean="0">
                <a:solidFill>
                  <a:schemeClr val="accent2"/>
                </a:solidFill>
              </a:rPr>
              <a:t>	Bizlerin Küme Modeli</a:t>
            </a:r>
          </a:p>
          <a:p>
            <a:pPr eaLnBrk="1" hangingPunct="1">
              <a:buFontTx/>
              <a:buNone/>
            </a:pPr>
            <a:endParaRPr lang="tr-TR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FF5050"/>
                </a:solidFill>
              </a:rPr>
              <a:t>	Milli çalışma modeli  ol</a:t>
            </a:r>
            <a:r>
              <a:rPr lang="en-US" b="1" dirty="0" smtClean="0">
                <a:solidFill>
                  <a:srgbClr val="FF5050"/>
                </a:solidFill>
              </a:rPr>
              <a:t>mal</a:t>
            </a:r>
            <a:r>
              <a:rPr lang="tr-TR" b="1" dirty="0" smtClean="0">
                <a:solidFill>
                  <a:srgbClr val="FF5050"/>
                </a:solidFill>
              </a:rPr>
              <a:t>ı</a:t>
            </a:r>
            <a:r>
              <a:rPr lang="en-US" b="1" dirty="0" smtClean="0">
                <a:solidFill>
                  <a:srgbClr val="FF5050"/>
                </a:solidFill>
              </a:rPr>
              <a:t>d</a:t>
            </a:r>
            <a:r>
              <a:rPr lang="tr-TR" b="1" dirty="0" smtClean="0">
                <a:solidFill>
                  <a:srgbClr val="FF5050"/>
                </a:solidFill>
              </a:rPr>
              <a:t>ı</a:t>
            </a:r>
            <a:r>
              <a:rPr lang="en-US" b="1" dirty="0" smtClean="0">
                <a:solidFill>
                  <a:srgbClr val="FF5050"/>
                </a:solidFill>
              </a:rPr>
              <a:t>r</a:t>
            </a:r>
            <a:r>
              <a:rPr lang="tr-TR" b="1" dirty="0" smtClean="0">
                <a:solidFill>
                  <a:srgbClr val="FF5050"/>
                </a:solidFill>
              </a:rPr>
              <a:t>, ekonomik bağımsızlık, ancak bu model ile elde edilebilir.</a:t>
            </a:r>
          </a:p>
          <a:p>
            <a:pPr eaLnBrk="1" hangingPunct="1">
              <a:buFontTx/>
              <a:buNone/>
            </a:pPr>
            <a:endParaRPr lang="tr-TR" b="1" dirty="0" smtClean="0">
              <a:solidFill>
                <a:srgbClr val="FF5050"/>
              </a:solidFill>
            </a:endParaRPr>
          </a:p>
          <a:p>
            <a:pPr eaLnBrk="1" hangingPunct="1">
              <a:buFontTx/>
              <a:buNone/>
            </a:pPr>
            <a:endParaRPr lang="tr-TR" b="1" dirty="0" smtClean="0">
              <a:solidFill>
                <a:srgbClr val="FF505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FF505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31648" y="1554163"/>
            <a:ext cx="8686800" cy="4525962"/>
          </a:xfrm>
        </p:spPr>
        <p:txBody>
          <a:bodyPr/>
          <a:lstStyle/>
          <a:p>
            <a:pPr>
              <a:buNone/>
            </a:pPr>
            <a:endParaRPr lang="tr-TR" b="1" dirty="0" smtClean="0">
              <a:solidFill>
                <a:srgbClr val="0066FF"/>
              </a:solidFill>
            </a:endParaRPr>
          </a:p>
          <a:p>
            <a:pPr>
              <a:buNone/>
            </a:pPr>
            <a:endParaRPr lang="tr-TR" b="1" dirty="0" smtClean="0">
              <a:solidFill>
                <a:srgbClr val="0066FF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009900"/>
                </a:solidFill>
              </a:rPr>
              <a:t>“Anadolu Raylı Ulaşım Sistemleri Kümesi”</a:t>
            </a:r>
          </a:p>
          <a:p>
            <a:pPr algn="ctr">
              <a:buNone/>
            </a:pPr>
            <a:endParaRPr lang="tr-TR" b="1" dirty="0" smtClean="0">
              <a:solidFill>
                <a:srgbClr val="0066FF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0066FF"/>
                </a:solidFill>
              </a:rPr>
              <a:t>Kurduğumuz En Yeni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0066FF"/>
                </a:solidFill>
              </a:rPr>
              <a:t>ve 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0066FF"/>
                </a:solidFill>
              </a:rPr>
              <a:t>Bölgesel Olmayan İlk Küme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614" y="2597621"/>
            <a:ext cx="48196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539552" y="1055638"/>
            <a:ext cx="8215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ANADOLU KÜMELERİ İŞBİRLİĞİ PLATFORMU (AKİP)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508238" y="2073040"/>
            <a:ext cx="2234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3 Haziran 2010</a:t>
            </a:r>
            <a:endParaRPr lang="en-US" sz="2400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5 Dikdörtgen"/>
          <p:cNvSpPr/>
          <p:nvPr/>
        </p:nvSpPr>
        <p:spPr>
          <a:xfrm>
            <a:off x="2555776" y="6093296"/>
            <a:ext cx="389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http://www.akip.org.tr/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b="1" dirty="0" smtClean="0">
              <a:solidFill>
                <a:srgbClr val="009900"/>
              </a:solidFill>
            </a:endParaRPr>
          </a:p>
          <a:p>
            <a:pPr algn="ctr">
              <a:buNone/>
            </a:pPr>
            <a:r>
              <a:rPr lang="tr-TR" sz="3600" b="1" dirty="0" smtClean="0">
                <a:solidFill>
                  <a:srgbClr val="009900"/>
                </a:solidFill>
              </a:rPr>
              <a:t>Konya Otomotiv Yan Sanayi İş Kümesi</a:t>
            </a:r>
          </a:p>
          <a:p>
            <a:pPr algn="ctr">
              <a:buNone/>
            </a:pPr>
            <a:endParaRPr lang="tr-TR" b="1" dirty="0" smtClean="0">
              <a:solidFill>
                <a:srgbClr val="009900"/>
              </a:solidFill>
            </a:endParaRPr>
          </a:p>
          <a:p>
            <a:pPr algn="ctr">
              <a:buNone/>
            </a:pPr>
            <a:r>
              <a:rPr lang="tr-TR" sz="4000" b="1" dirty="0" smtClean="0">
                <a:solidFill>
                  <a:srgbClr val="009900"/>
                </a:solidFill>
              </a:rPr>
              <a:t>AKİP üyesidir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75104" y="1772816"/>
            <a:ext cx="4608" cy="3168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79712" y="4937760"/>
            <a:ext cx="5832648" cy="3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975104" y="2492896"/>
            <a:ext cx="4027337" cy="2444864"/>
          </a:xfrm>
          <a:custGeom>
            <a:avLst/>
            <a:gdLst>
              <a:gd name="connsiteX0" fmla="*/ 0 w 4315968"/>
              <a:gd name="connsiteY0" fmla="*/ 2133600 h 2133600"/>
              <a:gd name="connsiteX1" fmla="*/ 1743456 w 4315968"/>
              <a:gd name="connsiteY1" fmla="*/ 1182624 h 2133600"/>
              <a:gd name="connsiteX2" fmla="*/ 3243072 w 4315968"/>
              <a:gd name="connsiteY2" fmla="*/ 1060704 h 2133600"/>
              <a:gd name="connsiteX3" fmla="*/ 4315968 w 4315968"/>
              <a:gd name="connsiteY3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5968" h="2133600">
                <a:moveTo>
                  <a:pt x="0" y="2133600"/>
                </a:moveTo>
                <a:cubicBezTo>
                  <a:pt x="601472" y="1747520"/>
                  <a:pt x="1202944" y="1361440"/>
                  <a:pt x="1743456" y="1182624"/>
                </a:cubicBezTo>
                <a:cubicBezTo>
                  <a:pt x="2283968" y="1003808"/>
                  <a:pt x="2814320" y="1257808"/>
                  <a:pt x="3243072" y="1060704"/>
                </a:cubicBezTo>
                <a:cubicBezTo>
                  <a:pt x="3671824" y="863600"/>
                  <a:pt x="3993896" y="431800"/>
                  <a:pt x="4315968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9590317">
            <a:off x="2719015" y="4150155"/>
            <a:ext cx="360040" cy="178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264745" y="3694158"/>
            <a:ext cx="360040" cy="178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7959078">
            <a:off x="5754088" y="2538562"/>
            <a:ext cx="340586" cy="20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706113" y="3796241"/>
            <a:ext cx="2316480" cy="763567"/>
          </a:xfrm>
          <a:custGeom>
            <a:avLst/>
            <a:gdLst>
              <a:gd name="connsiteX0" fmla="*/ 0 w 2481463"/>
              <a:gd name="connsiteY0" fmla="*/ 7663 h 875292"/>
              <a:gd name="connsiteX1" fmla="*/ 475488 w 2481463"/>
              <a:gd name="connsiteY1" fmla="*/ 19855 h 875292"/>
              <a:gd name="connsiteX2" fmla="*/ 1146048 w 2481463"/>
              <a:gd name="connsiteY2" fmla="*/ 178351 h 875292"/>
              <a:gd name="connsiteX3" fmla="*/ 1828800 w 2481463"/>
              <a:gd name="connsiteY3" fmla="*/ 446575 h 875292"/>
              <a:gd name="connsiteX4" fmla="*/ 2401824 w 2481463"/>
              <a:gd name="connsiteY4" fmla="*/ 824527 h 875292"/>
              <a:gd name="connsiteX5" fmla="*/ 2462784 w 2481463"/>
              <a:gd name="connsiteY5" fmla="*/ 861103 h 87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463" h="875292">
                <a:moveTo>
                  <a:pt x="0" y="7663"/>
                </a:moveTo>
                <a:cubicBezTo>
                  <a:pt x="142240" y="-465"/>
                  <a:pt x="284480" y="-8593"/>
                  <a:pt x="475488" y="19855"/>
                </a:cubicBezTo>
                <a:cubicBezTo>
                  <a:pt x="666496" y="48303"/>
                  <a:pt x="920496" y="107231"/>
                  <a:pt x="1146048" y="178351"/>
                </a:cubicBezTo>
                <a:cubicBezTo>
                  <a:pt x="1371600" y="249471"/>
                  <a:pt x="1619504" y="338879"/>
                  <a:pt x="1828800" y="446575"/>
                </a:cubicBezTo>
                <a:cubicBezTo>
                  <a:pt x="2038096" y="554271"/>
                  <a:pt x="2296160" y="755439"/>
                  <a:pt x="2401824" y="824527"/>
                </a:cubicBezTo>
                <a:cubicBezTo>
                  <a:pt x="2507488" y="893615"/>
                  <a:pt x="2485136" y="877359"/>
                  <a:pt x="2462784" y="86110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788024" y="1988840"/>
            <a:ext cx="2949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66FF"/>
                </a:solidFill>
              </a:rPr>
              <a:t>innovative cluster</a:t>
            </a:r>
            <a:endParaRPr lang="en-US" sz="2800">
              <a:solidFill>
                <a:srgbClr val="0066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76032" y="4465572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in museum</a:t>
            </a:r>
            <a:endParaRPr lang="en-US" sz="2800"/>
          </a:p>
        </p:txBody>
      </p:sp>
      <p:sp>
        <p:nvSpPr>
          <p:cNvPr id="34" name="Right Arrow 33"/>
          <p:cNvSpPr/>
          <p:nvPr/>
        </p:nvSpPr>
        <p:spPr>
          <a:xfrm rot="1816347">
            <a:off x="6388126" y="4189620"/>
            <a:ext cx="375811" cy="172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529" y="3024662"/>
            <a:ext cx="3097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66FF"/>
                </a:solidFill>
              </a:rPr>
              <a:t>Progress of a Cluster </a:t>
            </a:r>
            <a:endParaRPr lang="en-US" sz="2400">
              <a:solidFill>
                <a:srgbClr val="0066FF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928662" y="5597080"/>
            <a:ext cx="746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Destiny of a cluster is determined by support policies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8379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sz="3400" b="1" dirty="0" smtClean="0">
                <a:solidFill>
                  <a:srgbClr val="009900"/>
                </a:solidFill>
              </a:rPr>
              <a:t>Kümelenme Çalışmalarına Destek Veren Kurumlarımız: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1- Ekonomi Bakanlığımız</a:t>
            </a:r>
          </a:p>
          <a:p>
            <a:pPr>
              <a:buNone/>
            </a:pPr>
            <a:r>
              <a:rPr lang="tr-TR" b="1" dirty="0" smtClean="0">
                <a:solidFill>
                  <a:srgbClr val="009900"/>
                </a:solidFill>
              </a:rPr>
              <a:t>2- Kalkınma Ajanslarımız</a:t>
            </a:r>
          </a:p>
          <a:p>
            <a:pPr>
              <a:buNone/>
            </a:pPr>
            <a:r>
              <a:rPr lang="tr-TR" b="1" dirty="0" smtClean="0"/>
              <a:t>3- Bilim-Sanayi ve Teknoloji Bakanlığı Üzerinde Çalışıyor</a:t>
            </a:r>
            <a:endParaRPr lang="en-US" b="1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5 Metin kutusu"/>
          <p:cNvSpPr txBox="1">
            <a:spLocks noChangeArrowheads="1"/>
          </p:cNvSpPr>
          <p:nvPr/>
        </p:nvSpPr>
        <p:spPr bwMode="auto">
          <a:xfrm>
            <a:off x="1568450" y="2819400"/>
            <a:ext cx="5822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400" b="1">
                <a:solidFill>
                  <a:srgbClr val="FF0000"/>
                </a:solidFill>
              </a:rPr>
              <a:t>Kümeyi Anlatan Yazdığım Şiiri Sizlerle </a:t>
            </a:r>
          </a:p>
          <a:p>
            <a:pPr algn="ctr"/>
            <a:r>
              <a:rPr lang="tr-TR" sz="2400" b="1">
                <a:solidFill>
                  <a:srgbClr val="FF0000"/>
                </a:solidFill>
              </a:rPr>
              <a:t>Paylaşmak İstiyorum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35496" y="1118349"/>
            <a:ext cx="92392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</a:rPr>
              <a:t>  Birlikte çalışan, dayanışma içinde olan sektör,   </a:t>
            </a:r>
            <a:r>
              <a:rPr lang="tr-TR" sz="2400" b="1" dirty="0" smtClean="0">
                <a:latin typeface="+mn-lt"/>
              </a:rPr>
              <a:t>kümeleşebilir</a:t>
            </a:r>
          </a:p>
          <a:p>
            <a:pPr>
              <a:buFontTx/>
              <a:buChar char="•"/>
              <a:defRPr/>
            </a:pPr>
            <a:endParaRPr lang="tr-TR" sz="2400" b="1" dirty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</a:rPr>
              <a:t>  Küme, küreselleşen ekonomi ile daha kolay rekabet edebilir</a:t>
            </a:r>
          </a:p>
          <a:p>
            <a:pPr>
              <a:defRPr/>
            </a:pPr>
            <a:endParaRPr lang="tr-TR" sz="2400" b="1" dirty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</a:rPr>
              <a:t>  Kümeleşmek, ne basit anlamda ortaklık kurmaktır</a:t>
            </a:r>
          </a:p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</a:rPr>
              <a:t>  Ne de, firmaları birbirinin boyunduruğu altında tutmaktır</a:t>
            </a:r>
          </a:p>
          <a:p>
            <a:pPr>
              <a:defRPr/>
            </a:pPr>
            <a:endParaRPr lang="tr-TR" sz="2400" b="1" dirty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</a:rPr>
              <a:t>  Kümeleşme: AR-GE, </a:t>
            </a:r>
            <a:r>
              <a:rPr lang="tr-TR" sz="2400" b="1" dirty="0" err="1">
                <a:latin typeface="+mn-lt"/>
              </a:rPr>
              <a:t>inovasyon</a:t>
            </a:r>
            <a:r>
              <a:rPr lang="tr-TR" sz="2400" b="1" dirty="0">
                <a:latin typeface="+mn-lt"/>
              </a:rPr>
              <a:t> ve bölgesel </a:t>
            </a:r>
            <a:r>
              <a:rPr lang="tr-TR" sz="2400" b="1" dirty="0" smtClean="0">
                <a:latin typeface="+mn-lt"/>
              </a:rPr>
              <a:t>kalkınmaya götüren yoldur</a:t>
            </a:r>
          </a:p>
          <a:p>
            <a:pPr>
              <a:buFontTx/>
              <a:buChar char="•"/>
              <a:defRPr/>
            </a:pPr>
            <a:endParaRPr lang="tr-TR" sz="2400" b="1" dirty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</a:rPr>
              <a:t>  Hatta, bölgesel kalkınma için var olan modellerin, </a:t>
            </a:r>
            <a:r>
              <a:rPr lang="tr-TR" sz="2400" b="1" dirty="0" smtClean="0">
                <a:latin typeface="+mn-lt"/>
              </a:rPr>
              <a:t>en uygunudur</a:t>
            </a:r>
          </a:p>
          <a:p>
            <a:pPr>
              <a:buFontTx/>
              <a:buChar char="•"/>
              <a:defRPr/>
            </a:pPr>
            <a:r>
              <a:rPr lang="tr-TR" sz="2400" b="1" dirty="0" smtClean="0">
                <a:latin typeface="+mn-lt"/>
              </a:rPr>
              <a:t> </a:t>
            </a:r>
            <a:endParaRPr lang="tr-TR" sz="2400" b="1" dirty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</a:rPr>
              <a:t>  Yüksek teknolojiyi ülkemizde üretmenin de, </a:t>
            </a:r>
            <a:r>
              <a:rPr lang="tr-TR" sz="2400" b="1" dirty="0" smtClean="0">
                <a:latin typeface="+mn-lt"/>
              </a:rPr>
              <a:t> başka </a:t>
            </a:r>
            <a:r>
              <a:rPr lang="tr-TR" sz="2400" b="1" dirty="0">
                <a:latin typeface="+mn-lt"/>
              </a:rPr>
              <a:t>yolu yoktur</a:t>
            </a:r>
          </a:p>
          <a:p>
            <a:pPr algn="just">
              <a:buFontTx/>
              <a:buChar char="•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9" name="8 Dikdörtgen"/>
          <p:cNvSpPr/>
          <p:nvPr/>
        </p:nvSpPr>
        <p:spPr>
          <a:xfrm>
            <a:off x="8244408" y="1043444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00FF"/>
                </a:solidFill>
                <a:sym typeface="Symbol" pitchFamily="18" charset="2"/>
              </a:rPr>
              <a:t>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3625"/>
            <a:ext cx="8229600" cy="5151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b="1" dirty="0" smtClean="0"/>
              <a:t>Kümeleşmek, akıl ve bilgi paylaşımıdır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/>
              <a:t>Bundan, bütün küme üyeleri faydalanır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/>
              <a:t>Unutmayınız ki, birlik olmakta her zaman hayır vardır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/>
              <a:t>Kümenin doğal aktörleri; bilgi ve ürün üretenlerdir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/>
              <a:t>Sivil toplum örgütleri ve yerel yönetimler bu oluşuma destek verir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/>
              <a:t>Değerli sanayiciler, akademisyenler, ülkemizin geleceği ve teminatı sizlersiniz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/>
              <a:t>Vatan için, ülke için, kümeleşmelisiniz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/>
              <a:t>Çaresiz ve umutsuz değiliz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/>
              <a:t>Kümeleşmenin önemini, kavramaya başladı sanayicilerimiz</a:t>
            </a:r>
            <a:endParaRPr lang="en-US" sz="2400" b="1" dirty="0" smtClean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142875" y="1095375"/>
            <a:ext cx="864393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  <a:sym typeface="Symbol" pitchFamily="18" charset="2"/>
              </a:rPr>
              <a:t>  Dünyada, sektör bazında binlerce küme örnekleri vardır</a:t>
            </a:r>
          </a:p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  <a:sym typeface="Symbol" pitchFamily="18" charset="2"/>
              </a:rPr>
              <a:t>  Ülkemiz ise maalesef, bu sürecin daha en başlarındadır</a:t>
            </a:r>
          </a:p>
          <a:p>
            <a:pPr>
              <a:defRPr/>
            </a:pPr>
            <a:endParaRPr lang="tr-TR" sz="2400" b="1" dirty="0">
              <a:latin typeface="+mn-lt"/>
              <a:sym typeface="Symbol" pitchFamily="18" charset="2"/>
            </a:endParaRPr>
          </a:p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  <a:sym typeface="Symbol" pitchFamily="18" charset="2"/>
              </a:rPr>
              <a:t>  Kümeleşemeyen sektörlerin sanayicileri dikkat etmeliler</a:t>
            </a:r>
          </a:p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  <a:sym typeface="Symbol" pitchFamily="18" charset="2"/>
              </a:rPr>
              <a:t>  Çünkü tek başlarına, sektörlerinde kurulmuş olan yabancı</a:t>
            </a:r>
          </a:p>
          <a:p>
            <a:pPr>
              <a:defRPr/>
            </a:pPr>
            <a:r>
              <a:rPr lang="tr-TR" sz="2400" b="1" dirty="0">
                <a:latin typeface="+mn-lt"/>
                <a:sym typeface="Symbol" pitchFamily="18" charset="2"/>
              </a:rPr>
              <a:t>   kümelerle, rekabet edemezler</a:t>
            </a:r>
          </a:p>
          <a:p>
            <a:pPr>
              <a:defRPr/>
            </a:pPr>
            <a:endParaRPr lang="tr-TR" sz="2400" b="1" dirty="0">
              <a:latin typeface="+mn-lt"/>
              <a:sym typeface="Symbol" pitchFamily="18" charset="2"/>
            </a:endParaRPr>
          </a:p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  <a:sym typeface="Symbol" pitchFamily="18" charset="2"/>
              </a:rPr>
              <a:t>  Devlet büyüklerimizi daha çok geç olmadan bilgilendirmek,</a:t>
            </a:r>
          </a:p>
          <a:p>
            <a:pPr>
              <a:defRPr/>
            </a:pPr>
            <a:r>
              <a:rPr lang="tr-TR" sz="2400" b="1" dirty="0">
                <a:latin typeface="+mn-lt"/>
                <a:sym typeface="Symbol" pitchFamily="18" charset="2"/>
              </a:rPr>
              <a:t>   küme üyelerinin görevidir</a:t>
            </a:r>
          </a:p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  <a:sym typeface="Symbol" pitchFamily="18" charset="2"/>
              </a:rPr>
              <a:t>  Bu görevi de, mutlak surette hep birlikte yapmamız gerekir</a:t>
            </a:r>
          </a:p>
          <a:p>
            <a:pPr>
              <a:defRPr/>
            </a:pPr>
            <a:endParaRPr lang="tr-TR" sz="2400" b="1" dirty="0">
              <a:latin typeface="+mn-lt"/>
              <a:sym typeface="Symbol" pitchFamily="18" charset="2"/>
            </a:endParaRPr>
          </a:p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  <a:sym typeface="Symbol" pitchFamily="18" charset="2"/>
              </a:rPr>
              <a:t>  Kümeleşen bölgelerin rekabetçiliği artar</a:t>
            </a:r>
          </a:p>
          <a:p>
            <a:pPr>
              <a:buFontTx/>
              <a:buChar char="•"/>
              <a:defRPr/>
            </a:pPr>
            <a:r>
              <a:rPr lang="tr-TR" sz="2400" b="1" dirty="0">
                <a:latin typeface="+mn-lt"/>
                <a:sym typeface="Symbol" pitchFamily="18" charset="2"/>
              </a:rPr>
              <a:t>  Bu da milli gelirin artmasını sağlar</a:t>
            </a:r>
          </a:p>
          <a:p>
            <a:pPr>
              <a:defRPr/>
            </a:pPr>
            <a:endParaRPr 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6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22375"/>
            <a:ext cx="8686800" cy="5135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b="1" dirty="0" smtClean="0">
                <a:sym typeface="Symbol" pitchFamily="18" charset="2"/>
              </a:rPr>
              <a:t>Kümede esas olan unsurlar; dürüstlük, çok çalışmak, karşılıklı saygı ve sevgidir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>
                <a:sym typeface="Symbol" pitchFamily="18" charset="2"/>
              </a:rPr>
              <a:t>Bu unsurları sağlayanlara, başarı zaten gelir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b="1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>
                <a:sym typeface="Symbol" pitchFamily="18" charset="2"/>
              </a:rPr>
              <a:t>Bir bilim insanı olan Ziya Güvenç, sizlerle düşüncelerini paylaşmaktadır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>
                <a:sym typeface="Symbol" pitchFamily="18" charset="2"/>
              </a:rPr>
              <a:t>İnanıyorum ki, Devlet Büyüklerimiz de gereğini yapacaktır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b="1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>
                <a:sym typeface="Symbol" pitchFamily="18" charset="2"/>
              </a:rPr>
              <a:t>Bizler, üzerimize düşenleri, eksiksiz olarak yapalım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>
                <a:sym typeface="Symbol" pitchFamily="18" charset="2"/>
              </a:rPr>
              <a:t>Yüce Yaratanın bizlerle olduğunu da, hiç bir zaman unutmayalım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400" dirty="0" smtClean="0">
                <a:sym typeface="Symbol" pitchFamily="18" charset="2"/>
              </a:rPr>
              <a:t>	</a:t>
            </a:r>
            <a:r>
              <a:rPr lang="tr-TR" sz="2400" b="1" dirty="0" smtClean="0">
                <a:solidFill>
                  <a:srgbClr val="0000FF"/>
                </a:solidFill>
                <a:sym typeface="Symbol" pitchFamily="18" charset="2"/>
              </a:rPr>
              <a:t>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K</a:t>
            </a:r>
            <a:r>
              <a:rPr lang="tr-TR" sz="2400" b="1" dirty="0" err="1" smtClean="0">
                <a:solidFill>
                  <a:srgbClr val="0000FF"/>
                </a:solidFill>
              </a:rPr>
              <a:t>üme</a:t>
            </a:r>
            <a:r>
              <a:rPr lang="tr-TR" sz="2400" b="1" dirty="0" smtClean="0">
                <a:solidFill>
                  <a:srgbClr val="0000FF"/>
                </a:solidFill>
              </a:rPr>
              <a:t> şiiri, 06 Haziran 2008, Ziya </a:t>
            </a:r>
            <a:r>
              <a:rPr lang="tr-TR" sz="2400" b="1" dirty="0" err="1" smtClean="0">
                <a:solidFill>
                  <a:srgbClr val="0000FF"/>
                </a:solidFill>
              </a:rPr>
              <a:t>Burhanettin</a:t>
            </a:r>
            <a:r>
              <a:rPr lang="tr-TR" sz="2400" b="1" dirty="0" smtClean="0">
                <a:solidFill>
                  <a:srgbClr val="0000FF"/>
                </a:solidFill>
              </a:rPr>
              <a:t> Güvenç, Çankaya Üniversitesi Rektörü,</a:t>
            </a:r>
            <a:r>
              <a:rPr lang="tr-TR" sz="2400" dirty="0" smtClean="0"/>
              <a:t>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6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285750" y="1143000"/>
            <a:ext cx="8472488" cy="5237163"/>
          </a:xfrm>
        </p:spPr>
        <p:txBody>
          <a:bodyPr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dirty="0" smtClean="0">
                <a:latin typeface="Comic Sans MS" pitchFamily="66" charset="0"/>
              </a:rPr>
              <a:t>Dinlediğiniz için teşekkür ederim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dirty="0" smtClean="0"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dirty="0" smtClean="0"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dirty="0" smtClean="0"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dirty="0" smtClean="0"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dirty="0" smtClean="0"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dirty="0" smtClean="0"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b="1" dirty="0" smtClean="0">
              <a:hlinkClick r:id="rId3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b="1" dirty="0" smtClean="0">
              <a:hlinkClick r:id="rId3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dirty="0" smtClean="0"/>
              <a:t>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" y="2133600"/>
            <a:ext cx="27463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5538" y="2133600"/>
            <a:ext cx="30241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54100" y="4441825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/>
              <a:t>İ     Ş     İ     M</a:t>
            </a:r>
            <a:endParaRPr lang="en-US" sz="2400" b="1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27500" y="4441825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>
                <a:solidFill>
                  <a:srgbClr val="FF0000"/>
                </a:solidFill>
              </a:rPr>
              <a:t>ANADOLU KÜMELER BİRLİĞİ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1" name="10 Sağ Ok"/>
          <p:cNvSpPr/>
          <p:nvPr/>
        </p:nvSpPr>
        <p:spPr>
          <a:xfrm>
            <a:off x="3998913" y="3286125"/>
            <a:ext cx="500062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001" name="Text Box 6"/>
          <p:cNvSpPr txBox="1">
            <a:spLocks noChangeArrowheads="1"/>
          </p:cNvSpPr>
          <p:nvPr/>
        </p:nvSpPr>
        <p:spPr bwMode="auto">
          <a:xfrm>
            <a:off x="251520" y="5301208"/>
            <a:ext cx="8367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http://www.</a:t>
            </a:r>
            <a:r>
              <a:rPr lang="tr-TR" sz="2800" dirty="0" smtClean="0">
                <a:solidFill>
                  <a:srgbClr val="0000FF"/>
                </a:solidFill>
              </a:rPr>
              <a:t>isim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r>
              <a:rPr lang="en-US" sz="2800" dirty="0" err="1" smtClean="0">
                <a:solidFill>
                  <a:srgbClr val="0000FF"/>
                </a:solidFill>
              </a:rPr>
              <a:t>org.tr</a:t>
            </a:r>
            <a:r>
              <a:rPr lang="en-US" sz="2800" dirty="0" smtClean="0">
                <a:solidFill>
                  <a:srgbClr val="0000FF"/>
                </a:solidFill>
              </a:rPr>
              <a:t>/</a:t>
            </a:r>
            <a:r>
              <a:rPr lang="tr-TR" sz="2800" dirty="0" smtClean="0">
                <a:solidFill>
                  <a:srgbClr val="0000FF"/>
                </a:solidFill>
              </a:rPr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http://www.akip.org.tr/</a:t>
            </a:r>
            <a:r>
              <a:rPr lang="tr-TR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7" name="1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12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5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600075" y="17526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800" kern="0" dirty="0">
                <a:latin typeface="Arial" pitchFamily="34" charset="0"/>
                <a:cs typeface="Arial" pitchFamily="34" charset="0"/>
              </a:rPr>
              <a:t>Nitelikli, teknik bilgi sahibi kalifiye iş gücünün,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800" kern="0" dirty="0">
                <a:latin typeface="Arial" pitchFamily="34" charset="0"/>
                <a:cs typeface="Arial" pitchFamily="34" charset="0"/>
              </a:rPr>
              <a:t>Üniversite ve araştırma kurumlarının,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800" kern="0" dirty="0">
                <a:latin typeface="Arial" pitchFamily="34" charset="0"/>
                <a:cs typeface="Arial" pitchFamily="34" charset="0"/>
              </a:rPr>
              <a:t>Finansal kuruluşların bulunduğu,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800" kern="0" dirty="0">
                <a:latin typeface="Arial" pitchFamily="34" charset="0"/>
                <a:cs typeface="Arial" pitchFamily="34" charset="0"/>
              </a:rPr>
              <a:t>Alt yapı imkanlarının,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800" kern="0" dirty="0">
                <a:latin typeface="Arial" pitchFamily="34" charset="0"/>
                <a:cs typeface="Arial" pitchFamily="34" charset="0"/>
              </a:rPr>
              <a:t>Tedarikçi ve tüketicilerin mevcut olduğu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800" kern="0" dirty="0">
                <a:latin typeface="Arial" pitchFamily="34" charset="0"/>
                <a:cs typeface="Arial" pitchFamily="34" charset="0"/>
              </a:rPr>
              <a:t>Büyük pazarlara yakın olan ve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800" kern="0" dirty="0">
                <a:latin typeface="Arial" pitchFamily="34" charset="0"/>
                <a:cs typeface="Arial" pitchFamily="34" charset="0"/>
              </a:rPr>
              <a:t>İletişim kolaylıklarının mevcut olduğu bölgelerde kurulurlar. </a:t>
            </a:r>
          </a:p>
        </p:txBody>
      </p:sp>
      <p:sp>
        <p:nvSpPr>
          <p:cNvPr id="45060" name="9 Metin kutusu"/>
          <p:cNvSpPr txBox="1">
            <a:spLocks noChangeArrowheads="1"/>
          </p:cNvSpPr>
          <p:nvPr/>
        </p:nvSpPr>
        <p:spPr bwMode="auto">
          <a:xfrm>
            <a:off x="990600" y="990600"/>
            <a:ext cx="549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>
                <a:solidFill>
                  <a:srgbClr val="0000FF"/>
                </a:solidFill>
              </a:rPr>
              <a:t>NERELERDE OLUŞUR?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2032000"/>
            <a:ext cx="82296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25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Bir küme üyesine; </a:t>
            </a:r>
            <a:r>
              <a:rPr lang="tr-TR" sz="2500" kern="0" dirty="0">
                <a:latin typeface="Arial" pitchFamily="34" charset="0"/>
                <a:cs typeface="Arial" pitchFamily="34" charset="0"/>
              </a:rPr>
              <a:t>bilgiye, teknolojiye ve gerekli kurumlara erişmede, ilgili şirketleri koordine etmede, gelişimi ölçmede ve teşvik etmede oyuncuların daha etkin ve verimli olmalarını, hammadde tedarikinde ve sorunlarını çözmede avantaj sağlar. 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r-TR" sz="2500" kern="0" dirty="0">
                <a:latin typeface="Arial" pitchFamily="34" charset="0"/>
                <a:cs typeface="Arial" pitchFamily="34" charset="0"/>
              </a:rPr>
              <a:t>Ayrıca bürokratik sistem içerisinde firmaların ezilmesini önler.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809213" y="831839"/>
            <a:ext cx="6705600" cy="9540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Kümelenmenin Faydaları</a:t>
            </a: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tr-TR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Ortak Sorunların ve </a:t>
            </a:r>
            <a:r>
              <a:rPr lang="tr-TR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ihtiyaçların</a:t>
            </a:r>
            <a:r>
              <a:rPr lang="tr-TR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kern="0" dirty="0" smtClean="0">
                <a:latin typeface="Arial" pitchFamily="34" charset="0"/>
                <a:cs typeface="Arial" pitchFamily="34" charset="0"/>
              </a:rPr>
              <a:t>güç birliği yapılarak daha kolay çözülmesini sağlar.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tr-TR" kern="0" dirty="0" smtClean="0">
                <a:latin typeface="Arial" pitchFamily="34" charset="0"/>
                <a:cs typeface="Arial" pitchFamily="34" charset="0"/>
              </a:rPr>
              <a:t>Eğitim programları yaparak işletmelerin performanslarını geliştirir.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tr-TR" kern="0" dirty="0" smtClean="0">
                <a:latin typeface="Arial" pitchFamily="34" charset="0"/>
                <a:cs typeface="Arial" pitchFamily="34" charset="0"/>
              </a:rPr>
              <a:t>Büyük işlerin tasarımlarının birlikte daha kolay yapılmasının zeminini yaratır.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6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1" name="_s90117"/>
          <p:cNvSpPr>
            <a:spLocks noChangeArrowheads="1"/>
          </p:cNvSpPr>
          <p:nvPr/>
        </p:nvSpPr>
        <p:spPr bwMode="auto">
          <a:xfrm>
            <a:off x="6072413" y="3427515"/>
            <a:ext cx="1855461" cy="171376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400" b="1" smtClean="0">
                <a:solidFill>
                  <a:srgbClr val="FFCC66"/>
                </a:solidFill>
              </a:rPr>
              <a:t>Nano </a:t>
            </a:r>
          </a:p>
          <a:p>
            <a:pPr algn="ctr" eaLnBrk="0" hangingPunct="0"/>
            <a:r>
              <a:rPr lang="en-US" sz="2400" b="1" smtClean="0">
                <a:solidFill>
                  <a:srgbClr val="FFCC66"/>
                </a:solidFill>
              </a:rPr>
              <a:t>Technology</a:t>
            </a:r>
            <a:endParaRPr lang="en-US" sz="2400" b="1">
              <a:solidFill>
                <a:srgbClr val="FFCC66"/>
              </a:solidFill>
            </a:endParaRPr>
          </a:p>
        </p:txBody>
      </p:sp>
      <p:sp>
        <p:nvSpPr>
          <p:cNvPr id="54276" name="AutoShape 12"/>
          <p:cNvSpPr>
            <a:spLocks noChangeArrowheads="1"/>
          </p:cNvSpPr>
          <p:nvPr/>
        </p:nvSpPr>
        <p:spPr bwMode="auto">
          <a:xfrm>
            <a:off x="3571868" y="4152908"/>
            <a:ext cx="2000263" cy="4572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1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585690" y="2662712"/>
            <a:ext cx="6460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Cluster is today’s “Noah’s Ark”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3929058" y="5786454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/>
              <a:t>Why?</a:t>
            </a:r>
            <a:endParaRPr lang="en-US" sz="3200" b="1"/>
          </a:p>
        </p:txBody>
      </p:sp>
      <p:sp>
        <p:nvSpPr>
          <p:cNvPr id="14" name="_s90120"/>
          <p:cNvSpPr>
            <a:spLocks noChangeArrowheads="1"/>
          </p:cNvSpPr>
          <p:nvPr/>
        </p:nvSpPr>
        <p:spPr bwMode="auto">
          <a:xfrm>
            <a:off x="3715174" y="1143637"/>
            <a:ext cx="1641370" cy="14995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3200" b="1" smtClean="0">
                <a:solidFill>
                  <a:srgbClr val="FF0066"/>
                </a:solidFill>
              </a:rPr>
              <a:t>Cluster</a:t>
            </a:r>
            <a:endParaRPr lang="en-US" sz="3200" b="1">
              <a:solidFill>
                <a:srgbClr val="FF0066"/>
              </a:solidFill>
            </a:endParaRPr>
          </a:p>
        </p:txBody>
      </p:sp>
      <p:sp>
        <p:nvSpPr>
          <p:cNvPr id="15" name="_s90119"/>
          <p:cNvSpPr>
            <a:spLocks noChangeArrowheads="1"/>
          </p:cNvSpPr>
          <p:nvPr/>
        </p:nvSpPr>
        <p:spPr bwMode="auto">
          <a:xfrm>
            <a:off x="1181756" y="3498921"/>
            <a:ext cx="1746185" cy="16445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400" b="1" smtClean="0"/>
              <a:t>Present</a:t>
            </a:r>
          </a:p>
          <a:p>
            <a:pPr algn="ctr" eaLnBrk="0" hangingPunct="0"/>
            <a:r>
              <a:rPr lang="en-US" sz="2400" b="1" smtClean="0"/>
              <a:t>Technology</a:t>
            </a:r>
            <a:endParaRPr lang="en-US" sz="2400" b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  <p:bldP spid="54276" grpId="0" animBg="1"/>
      <p:bldP spid="11" grpId="0"/>
      <p:bldP spid="13" grpId="0"/>
      <p:bldP spid="14" grpId="0" animBg="1"/>
      <p:bldP spid="1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107504" y="1725910"/>
            <a:ext cx="9067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2800" b="1" kern="0" dirty="0">
                <a:latin typeface="Times New Roman" pitchFamily="18" charset="0"/>
                <a:cs typeface="Times New Roman" pitchFamily="18" charset="0"/>
              </a:rPr>
              <a:t>Yenilikçi ve Üretken bir yapı sağlar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2800" b="1" kern="0" dirty="0">
                <a:latin typeface="Times New Roman" pitchFamily="18" charset="0"/>
                <a:cs typeface="Times New Roman" pitchFamily="18" charset="0"/>
              </a:rPr>
              <a:t>Yeni ve tamamlayıcı teknolojiye erişim kolaylaşır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2800" b="1" kern="0" dirty="0">
                <a:latin typeface="Times New Roman" pitchFamily="18" charset="0"/>
                <a:cs typeface="Times New Roman" pitchFamily="18" charset="0"/>
              </a:rPr>
              <a:t>Sinerji ekonomisi ya da karşılıklı bağımlı faaliyetler ekonomisi elde edilir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2800" b="1" kern="0" dirty="0">
                <a:latin typeface="Times New Roman" pitchFamily="18" charset="0"/>
                <a:cs typeface="Times New Roman" pitchFamily="18" charset="0"/>
              </a:rPr>
              <a:t>Dış ilişkilerin koordinasyon maliyetlerini düşürür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785813"/>
            <a:ext cx="8686800" cy="4525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kern="0" dirty="0" smtClean="0">
                <a:latin typeface="Times New Roman" pitchFamily="18" charset="0"/>
                <a:cs typeface="Times New Roman" pitchFamily="18" charset="0"/>
              </a:rPr>
              <a:t>Tedarikçiler ve kullanıcılar ile ortak Ar-</a:t>
            </a:r>
            <a:r>
              <a:rPr lang="tr-TR" b="1" kern="0" dirty="0" err="1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tr-TR" b="1" kern="0" dirty="0" smtClean="0">
                <a:latin typeface="Times New Roman" pitchFamily="18" charset="0"/>
                <a:cs typeface="Times New Roman" pitchFamily="18" charset="0"/>
              </a:rPr>
              <a:t> çalışmaları yapılır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kern="0" dirty="0" smtClean="0">
                <a:latin typeface="Times New Roman" pitchFamily="18" charset="0"/>
                <a:cs typeface="Times New Roman" pitchFamily="18" charset="0"/>
              </a:rPr>
              <a:t>Risk yayılır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kern="0" dirty="0" smtClean="0">
                <a:latin typeface="Times New Roman" pitchFamily="18" charset="0"/>
                <a:cs typeface="Times New Roman" pitchFamily="18" charset="0"/>
              </a:rPr>
              <a:t>Tamamlayıcı varlık ve bilginin birleştirilmiş kullanımından sağlanacak karşılıklı faydalar elde edilir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kern="0" dirty="0" smtClean="0">
                <a:latin typeface="Times New Roman" pitchFamily="18" charset="0"/>
                <a:cs typeface="Times New Roman" pitchFamily="18" charset="0"/>
              </a:rPr>
              <a:t>İşlem maliyetlerini düşürür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6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8">
            <a:solidFill>
              <a:srgbClr val="FE8637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/>
            <a:endParaRPr lang="tr-TR">
              <a:solidFill>
                <a:srgbClr val="000000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276600" y="990600"/>
            <a:ext cx="2971800" cy="1524000"/>
          </a:xfrm>
          <a:prstGeom prst="rect">
            <a:avLst/>
          </a:prstGeom>
          <a:solidFill>
            <a:srgbClr val="00638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/>
            <a:endParaRPr lang="tr-TR">
              <a:solidFill>
                <a:srgbClr val="000000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477000" y="2971800"/>
            <a:ext cx="2514600" cy="1676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endParaRPr lang="tr-TR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124200" y="5232400"/>
            <a:ext cx="3200400" cy="1524000"/>
          </a:xfrm>
          <a:prstGeom prst="rect">
            <a:avLst/>
          </a:prstGeom>
          <a:solidFill>
            <a:srgbClr val="137B4C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endParaRPr lang="tr-TR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28600" y="2667000"/>
            <a:ext cx="2590800" cy="1905000"/>
          </a:xfrm>
          <a:prstGeom prst="rect">
            <a:avLst/>
          </a:prstGeom>
          <a:solidFill>
            <a:srgbClr val="DE0000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endParaRPr lang="tr-TR" b="1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477000" y="3101975"/>
            <a:ext cx="2514600" cy="1196975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 algn="ctr">
              <a:spcBef>
                <a:spcPts val="100"/>
              </a:spcBef>
            </a:pPr>
            <a:r>
              <a:rPr lang="tr-TR" b="1" u="sng">
                <a:solidFill>
                  <a:srgbClr val="000000"/>
                </a:solidFill>
                <a:latin typeface="Arial" charset="0"/>
              </a:rPr>
              <a:t>Talep</a:t>
            </a:r>
          </a:p>
          <a:p>
            <a:pPr marL="168275" indent="-168275">
              <a:lnSpc>
                <a:spcPct val="80000"/>
              </a:lnSpc>
              <a:spcBef>
                <a:spcPts val="1000"/>
              </a:spcBef>
              <a:buSzPct val="100000"/>
              <a:buFontTx/>
              <a:buChar char="•"/>
            </a:pPr>
            <a:r>
              <a:rPr lang="tr-TR" sz="1600" b="1">
                <a:solidFill>
                  <a:srgbClr val="000000"/>
                </a:solidFill>
                <a:latin typeface="Arial" charset="0"/>
              </a:rPr>
              <a:t>gelişmiş yerel müşteri</a:t>
            </a:r>
          </a:p>
          <a:p>
            <a:pPr marL="168275" indent="-168275">
              <a:lnSpc>
                <a:spcPct val="80000"/>
              </a:lnSpc>
              <a:spcBef>
                <a:spcPts val="1000"/>
              </a:spcBef>
              <a:buSzPct val="100000"/>
              <a:buFontTx/>
              <a:buChar char="•"/>
            </a:pPr>
            <a:r>
              <a:rPr lang="tr-TR" sz="1600" b="1">
                <a:solidFill>
                  <a:srgbClr val="000000"/>
                </a:solidFill>
                <a:latin typeface="Arial" charset="0"/>
              </a:rPr>
              <a:t>uzmanlaşmış yerel talep</a:t>
            </a:r>
            <a:endParaRPr lang="en-US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28600" y="2743200"/>
            <a:ext cx="2514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>
              <a:lnSpc>
                <a:spcPct val="110000"/>
              </a:lnSpc>
              <a:spcBef>
                <a:spcPts val="100"/>
              </a:spcBef>
            </a:pPr>
            <a:r>
              <a:rPr lang="tr-TR" b="1">
                <a:solidFill>
                  <a:srgbClr val="FFFF99"/>
                </a:solidFill>
                <a:latin typeface="Arial" charset="0"/>
              </a:rPr>
              <a:t>     </a:t>
            </a:r>
            <a:r>
              <a:rPr lang="tr-TR" b="1" u="sng">
                <a:solidFill>
                  <a:srgbClr val="FFFF99"/>
                </a:solidFill>
                <a:latin typeface="Arial" charset="0"/>
              </a:rPr>
              <a:t>Üretim Girdileri</a:t>
            </a:r>
          </a:p>
          <a:p>
            <a:pPr marL="168275" indent="-168275">
              <a:lnSpc>
                <a:spcPct val="85000"/>
              </a:lnSpc>
              <a:spcBef>
                <a:spcPts val="1000"/>
              </a:spcBef>
              <a:buSzPct val="100000"/>
              <a:buFontTx/>
              <a:buChar char="•"/>
            </a:pPr>
            <a:r>
              <a:rPr lang="tr-TR" sz="1600" b="1">
                <a:solidFill>
                  <a:srgbClr val="FFFF99"/>
                </a:solidFill>
                <a:latin typeface="Arial" charset="0"/>
              </a:rPr>
              <a:t>yerel sermaye, işgücü ve doğa kaynakları</a:t>
            </a:r>
          </a:p>
          <a:p>
            <a:pPr marL="168275" indent="-168275">
              <a:lnSpc>
                <a:spcPct val="85000"/>
              </a:lnSpc>
              <a:spcBef>
                <a:spcPts val="1000"/>
              </a:spcBef>
              <a:buSzPct val="100000"/>
              <a:buFontTx/>
              <a:buChar char="•"/>
            </a:pPr>
            <a:r>
              <a:rPr lang="tr-TR" sz="1600" b="1">
                <a:solidFill>
                  <a:srgbClr val="FFFF99"/>
                </a:solidFill>
                <a:latin typeface="Arial" charset="0"/>
              </a:rPr>
              <a:t>fiziksel, idari, teknolojik altyapı</a:t>
            </a:r>
          </a:p>
          <a:p>
            <a:pPr marL="168275" indent="-168275">
              <a:lnSpc>
                <a:spcPct val="85000"/>
              </a:lnSpc>
              <a:spcBef>
                <a:spcPts val="1000"/>
              </a:spcBef>
              <a:buSzPct val="100000"/>
              <a:buFontTx/>
              <a:buChar char="•"/>
            </a:pPr>
            <a:r>
              <a:rPr lang="tr-TR" sz="1600" b="1">
                <a:solidFill>
                  <a:srgbClr val="FFFF99"/>
                </a:solidFill>
                <a:latin typeface="Arial" charset="0"/>
              </a:rPr>
              <a:t>uzmanlaşmış girdiler</a:t>
            </a:r>
            <a:endParaRPr lang="en-US" sz="16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200400" y="5334000"/>
            <a:ext cx="3048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00"/>
              </a:spcBef>
            </a:pPr>
            <a:r>
              <a:rPr lang="tr-TR" b="1" u="sng">
                <a:solidFill>
                  <a:srgbClr val="FFFF99"/>
                </a:solidFill>
                <a:latin typeface="Arial" charset="0"/>
              </a:rPr>
              <a:t>İlgili ve Tamamlayıcı Sanayiler</a:t>
            </a:r>
          </a:p>
          <a:p>
            <a:pPr>
              <a:lnSpc>
                <a:spcPct val="85000"/>
              </a:lnSpc>
              <a:spcBef>
                <a:spcPts val="1000"/>
              </a:spcBef>
              <a:buSzPct val="100000"/>
              <a:buFontTx/>
              <a:buChar char="•"/>
            </a:pPr>
            <a:r>
              <a:rPr lang="tr-TR" b="1">
                <a:solidFill>
                  <a:srgbClr val="FFFF99"/>
                </a:solidFill>
                <a:latin typeface="Arial" charset="0"/>
              </a:rPr>
              <a:t> </a:t>
            </a:r>
            <a:r>
              <a:rPr lang="tr-TR" sz="1600" b="1">
                <a:solidFill>
                  <a:srgbClr val="FFFF99"/>
                </a:solidFill>
                <a:latin typeface="Arial" charset="0"/>
              </a:rPr>
              <a:t>yetenekli yerel tedarikçiler</a:t>
            </a:r>
          </a:p>
          <a:p>
            <a:pPr>
              <a:lnSpc>
                <a:spcPct val="85000"/>
              </a:lnSpc>
              <a:spcBef>
                <a:spcPts val="1000"/>
              </a:spcBef>
              <a:buSzPct val="100000"/>
              <a:buFontTx/>
              <a:buChar char="•"/>
            </a:pPr>
            <a:r>
              <a:rPr lang="tr-TR" sz="1600" b="1">
                <a:solidFill>
                  <a:srgbClr val="FFFF99"/>
                </a:solidFill>
                <a:latin typeface="Arial" charset="0"/>
              </a:rPr>
              <a:t>rekabetçi ilgili sanayiler</a:t>
            </a:r>
            <a:endParaRPr lang="en-US" sz="16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50186" name="Line 10"/>
          <p:cNvSpPr>
            <a:spLocks/>
          </p:cNvSpPr>
          <p:nvPr/>
        </p:nvSpPr>
        <p:spPr bwMode="auto">
          <a:xfrm flipH="1">
            <a:off x="2133600" y="1828800"/>
            <a:ext cx="914400" cy="685800"/>
          </a:xfrm>
          <a:custGeom>
            <a:avLst/>
            <a:gdLst>
              <a:gd name="T0" fmla="*/ 457200 w 914400"/>
              <a:gd name="T1" fmla="*/ 0 h 685800"/>
              <a:gd name="T2" fmla="*/ 914400 w 914400"/>
              <a:gd name="T3" fmla="*/ 342900 h 685800"/>
              <a:gd name="T4" fmla="*/ 457200 w 914400"/>
              <a:gd name="T5" fmla="*/ 685800 h 685800"/>
              <a:gd name="T6" fmla="*/ 0 w 914400"/>
              <a:gd name="T7" fmla="*/ 342900 h 685800"/>
              <a:gd name="T8" fmla="*/ 0 w 914400"/>
              <a:gd name="T9" fmla="*/ 0 h 685800"/>
              <a:gd name="T10" fmla="*/ 914400 w 914400"/>
              <a:gd name="T11" fmla="*/ 685800 h 6858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914400"/>
              <a:gd name="T19" fmla="*/ 0 h 685800"/>
              <a:gd name="T20" fmla="*/ 914400 w 914400"/>
              <a:gd name="T21" fmla="*/ 685800 h 685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4400" h="685800">
                <a:moveTo>
                  <a:pt x="0" y="0"/>
                </a:moveTo>
                <a:lnTo>
                  <a:pt x="914400" y="685800"/>
                </a:lnTo>
              </a:path>
            </a:pathLst>
          </a:custGeom>
          <a:noFill/>
          <a:ln w="38103">
            <a:solidFill>
              <a:srgbClr val="FF6600"/>
            </a:solidFill>
            <a:prstDash val="solid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/>
          </p:cNvSpPr>
          <p:nvPr/>
        </p:nvSpPr>
        <p:spPr bwMode="auto">
          <a:xfrm flipH="1">
            <a:off x="6629400" y="4876800"/>
            <a:ext cx="762000" cy="685800"/>
          </a:xfrm>
          <a:custGeom>
            <a:avLst/>
            <a:gdLst>
              <a:gd name="T0" fmla="*/ 381000 w 761996"/>
              <a:gd name="T1" fmla="*/ 0 h 685800"/>
              <a:gd name="T2" fmla="*/ 762000 w 761996"/>
              <a:gd name="T3" fmla="*/ 342900 h 685800"/>
              <a:gd name="T4" fmla="*/ 381000 w 761996"/>
              <a:gd name="T5" fmla="*/ 685800 h 685800"/>
              <a:gd name="T6" fmla="*/ 0 w 761996"/>
              <a:gd name="T7" fmla="*/ 342900 h 685800"/>
              <a:gd name="T8" fmla="*/ 0 w 761996"/>
              <a:gd name="T9" fmla="*/ 0 h 685800"/>
              <a:gd name="T10" fmla="*/ 762000 w 761996"/>
              <a:gd name="T11" fmla="*/ 685800 h 6858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761996"/>
              <a:gd name="T19" fmla="*/ 0 h 685800"/>
              <a:gd name="T20" fmla="*/ 761996 w 761996"/>
              <a:gd name="T21" fmla="*/ 685800 h 685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1996" h="685800">
                <a:moveTo>
                  <a:pt x="0" y="0"/>
                </a:moveTo>
                <a:lnTo>
                  <a:pt x="761996" y="685800"/>
                </a:lnTo>
              </a:path>
            </a:pathLst>
          </a:custGeom>
          <a:noFill/>
          <a:ln w="38103">
            <a:solidFill>
              <a:srgbClr val="FF6600"/>
            </a:solidFill>
            <a:prstDash val="solid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/>
          </p:cNvSpPr>
          <p:nvPr/>
        </p:nvSpPr>
        <p:spPr bwMode="auto">
          <a:xfrm>
            <a:off x="2209800" y="5029200"/>
            <a:ext cx="762000" cy="609600"/>
          </a:xfrm>
          <a:custGeom>
            <a:avLst/>
            <a:gdLst>
              <a:gd name="T0" fmla="*/ 381000 w 761996"/>
              <a:gd name="T1" fmla="*/ 0 h 609603"/>
              <a:gd name="T2" fmla="*/ 762000 w 761996"/>
              <a:gd name="T3" fmla="*/ 304800 h 609603"/>
              <a:gd name="T4" fmla="*/ 381000 w 761996"/>
              <a:gd name="T5" fmla="*/ 609600 h 609603"/>
              <a:gd name="T6" fmla="*/ 0 w 761996"/>
              <a:gd name="T7" fmla="*/ 304800 h 609603"/>
              <a:gd name="T8" fmla="*/ 0 w 761996"/>
              <a:gd name="T9" fmla="*/ 0 h 609603"/>
              <a:gd name="T10" fmla="*/ 762000 w 761996"/>
              <a:gd name="T11" fmla="*/ 609600 h 60960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761996"/>
              <a:gd name="T19" fmla="*/ 0 h 609603"/>
              <a:gd name="T20" fmla="*/ 761996 w 761996"/>
              <a:gd name="T21" fmla="*/ 609603 h 6096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1996" h="609603">
                <a:moveTo>
                  <a:pt x="0" y="0"/>
                </a:moveTo>
                <a:lnTo>
                  <a:pt x="761996" y="609603"/>
                </a:lnTo>
              </a:path>
            </a:pathLst>
          </a:custGeom>
          <a:noFill/>
          <a:ln w="38103">
            <a:solidFill>
              <a:srgbClr val="FF6600"/>
            </a:solidFill>
            <a:prstDash val="solid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/>
          </p:cNvSpPr>
          <p:nvPr/>
        </p:nvSpPr>
        <p:spPr bwMode="auto">
          <a:xfrm>
            <a:off x="6400800" y="1905000"/>
            <a:ext cx="990600" cy="914400"/>
          </a:xfrm>
          <a:custGeom>
            <a:avLst/>
            <a:gdLst>
              <a:gd name="T0" fmla="*/ 495300 w 990596"/>
              <a:gd name="T1" fmla="*/ 0 h 914400"/>
              <a:gd name="T2" fmla="*/ 990600 w 990596"/>
              <a:gd name="T3" fmla="*/ 457200 h 914400"/>
              <a:gd name="T4" fmla="*/ 495300 w 990596"/>
              <a:gd name="T5" fmla="*/ 914400 h 914400"/>
              <a:gd name="T6" fmla="*/ 0 w 990596"/>
              <a:gd name="T7" fmla="*/ 457200 h 914400"/>
              <a:gd name="T8" fmla="*/ 0 w 990596"/>
              <a:gd name="T9" fmla="*/ 0 h 914400"/>
              <a:gd name="T10" fmla="*/ 990600 w 990596"/>
              <a:gd name="T11" fmla="*/ 914400 h 9144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990596"/>
              <a:gd name="T19" fmla="*/ 0 h 914400"/>
              <a:gd name="T20" fmla="*/ 990596 w 990596"/>
              <a:gd name="T21" fmla="*/ 914400 h 914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0596" h="914400">
                <a:moveTo>
                  <a:pt x="0" y="0"/>
                </a:moveTo>
                <a:lnTo>
                  <a:pt x="990596" y="914400"/>
                </a:lnTo>
              </a:path>
            </a:pathLst>
          </a:custGeom>
          <a:noFill/>
          <a:ln w="38103">
            <a:solidFill>
              <a:srgbClr val="FF6600"/>
            </a:solidFill>
            <a:prstDash val="solid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Oval 14"/>
          <p:cNvSpPr>
            <a:spLocks/>
          </p:cNvSpPr>
          <p:nvPr/>
        </p:nvSpPr>
        <p:spPr bwMode="auto">
          <a:xfrm>
            <a:off x="3276600" y="2895600"/>
            <a:ext cx="2819400" cy="1905000"/>
          </a:xfrm>
          <a:custGeom>
            <a:avLst/>
            <a:gdLst>
              <a:gd name="T0" fmla="*/ 1409700 w 2819396"/>
              <a:gd name="T1" fmla="*/ 0 h 1904996"/>
              <a:gd name="T2" fmla="*/ 2819400 w 2819396"/>
              <a:gd name="T3" fmla="*/ 952500 h 1904996"/>
              <a:gd name="T4" fmla="*/ 1409700 w 2819396"/>
              <a:gd name="T5" fmla="*/ 1905000 h 1904996"/>
              <a:gd name="T6" fmla="*/ 0 w 2819396"/>
              <a:gd name="T7" fmla="*/ 952500 h 1904996"/>
              <a:gd name="T8" fmla="*/ 412892 w 2819396"/>
              <a:gd name="T9" fmla="*/ 278981 h 1904996"/>
              <a:gd name="T10" fmla="*/ 412892 w 2819396"/>
              <a:gd name="T11" fmla="*/ 1626019 h 1904996"/>
              <a:gd name="T12" fmla="*/ 2406508 w 2819396"/>
              <a:gd name="T13" fmla="*/ 1626019 h 1904996"/>
              <a:gd name="T14" fmla="*/ 2406508 w 2819396"/>
              <a:gd name="T15" fmla="*/ 278981 h 1904996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12891 w 2819396"/>
              <a:gd name="T25" fmla="*/ 278980 h 1904996"/>
              <a:gd name="T26" fmla="*/ 2406505 w 2819396"/>
              <a:gd name="T27" fmla="*/ 1626016 h 19049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19396" h="1904996">
                <a:moveTo>
                  <a:pt x="0" y="952498"/>
                </a:moveTo>
                <a:lnTo>
                  <a:pt x="0" y="952498"/>
                </a:lnTo>
                <a:cubicBezTo>
                  <a:pt x="1" y="426448"/>
                  <a:pt x="631144" y="1"/>
                  <a:pt x="1409698" y="2"/>
                </a:cubicBezTo>
                <a:cubicBezTo>
                  <a:pt x="1409698" y="2"/>
                  <a:pt x="1409699" y="2"/>
                  <a:pt x="1409699" y="2"/>
                </a:cubicBezTo>
                <a:cubicBezTo>
                  <a:pt x="2188254" y="2"/>
                  <a:pt x="2819397" y="426450"/>
                  <a:pt x="2819397" y="952500"/>
                </a:cubicBezTo>
                <a:cubicBezTo>
                  <a:pt x="2819397" y="952500"/>
                  <a:pt x="2819396" y="952501"/>
                  <a:pt x="2819396" y="952501"/>
                </a:cubicBezTo>
                <a:lnTo>
                  <a:pt x="2819397" y="952502"/>
                </a:lnTo>
                <a:cubicBezTo>
                  <a:pt x="2819397" y="1478552"/>
                  <a:pt x="2188253" y="1905000"/>
                  <a:pt x="1409699" y="1905000"/>
                </a:cubicBezTo>
                <a:cubicBezTo>
                  <a:pt x="1409698" y="1905000"/>
                  <a:pt x="1409698" y="1904999"/>
                  <a:pt x="1409698" y="1904999"/>
                </a:cubicBezTo>
                <a:cubicBezTo>
                  <a:pt x="631143" y="1904999"/>
                  <a:pt x="1" y="1478551"/>
                  <a:pt x="1" y="952502"/>
                </a:cubicBezTo>
                <a:cubicBezTo>
                  <a:pt x="0" y="952501"/>
                  <a:pt x="1" y="952500"/>
                  <a:pt x="1" y="952500"/>
                </a:cubicBezTo>
                <a:close/>
              </a:path>
            </a:pathLst>
          </a:custGeom>
          <a:solidFill>
            <a:srgbClr val="99CCFF"/>
          </a:solidFill>
          <a:ln w="38103">
            <a:solidFill>
              <a:srgbClr val="FFF39D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810000" y="3124200"/>
            <a:ext cx="21336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ts val="100"/>
              </a:spcBef>
            </a:pPr>
            <a:r>
              <a:rPr lang="tr-TR" b="1">
                <a:solidFill>
                  <a:srgbClr val="000000"/>
                </a:solidFill>
                <a:latin typeface="Arial" charset="0"/>
              </a:rPr>
              <a:t>  </a:t>
            </a:r>
            <a:r>
              <a:rPr lang="tr-TR" b="1" u="sng">
                <a:solidFill>
                  <a:srgbClr val="000000"/>
                </a:solidFill>
                <a:latin typeface="Arial" charset="0"/>
              </a:rPr>
              <a:t>Yerel Ortam</a:t>
            </a: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FontTx/>
              <a:buChar char="•"/>
            </a:pPr>
            <a:r>
              <a:rPr lang="tr-TR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600" b="1">
                <a:solidFill>
                  <a:srgbClr val="000000"/>
                </a:solidFill>
                <a:latin typeface="Arial" charset="0"/>
              </a:rPr>
              <a:t>yatırıma</a:t>
            </a: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FontTx/>
              <a:buChar char="•"/>
            </a:pPr>
            <a:r>
              <a:rPr lang="tr-TR" sz="1600" b="1">
                <a:solidFill>
                  <a:srgbClr val="000000"/>
                </a:solidFill>
                <a:latin typeface="Arial" charset="0"/>
              </a:rPr>
              <a:t>işbirliğine</a:t>
            </a: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FontTx/>
              <a:buChar char="•"/>
            </a:pPr>
            <a:r>
              <a:rPr lang="tr-TR" sz="1600" b="1">
                <a:solidFill>
                  <a:srgbClr val="000000"/>
                </a:solidFill>
                <a:latin typeface="Arial" charset="0"/>
              </a:rPr>
              <a:t>iyileştirmeye    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tr-TR" sz="1600" b="1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tr-TR" b="1">
                <a:solidFill>
                  <a:srgbClr val="000000"/>
                </a:solidFill>
                <a:latin typeface="Arial" charset="0"/>
              </a:rPr>
              <a:t>uygunluk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92" name="Line 16"/>
          <p:cNvSpPr>
            <a:spLocks/>
          </p:cNvSpPr>
          <p:nvPr/>
        </p:nvSpPr>
        <p:spPr bwMode="auto">
          <a:xfrm>
            <a:off x="6019800" y="3733800"/>
            <a:ext cx="381000" cy="0"/>
          </a:xfrm>
          <a:custGeom>
            <a:avLst/>
            <a:gdLst>
              <a:gd name="T0" fmla="*/ 190500 w 381003"/>
              <a:gd name="T1" fmla="*/ 381000 w 381003"/>
              <a:gd name="T2" fmla="*/ 190500 w 381003"/>
              <a:gd name="T3" fmla="*/ 0 w 381003"/>
              <a:gd name="T4" fmla="*/ 0 w 381003"/>
              <a:gd name="T5" fmla="*/ 381000 w 38100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381003"/>
              <a:gd name="T13" fmla="*/ 381003 w 381003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381003">
                <a:moveTo>
                  <a:pt x="0" y="0"/>
                </a:moveTo>
                <a:lnTo>
                  <a:pt x="381003" y="1"/>
                </a:lnTo>
              </a:path>
            </a:pathLst>
          </a:custGeom>
          <a:noFill/>
          <a:ln w="63495">
            <a:solidFill>
              <a:srgbClr val="000080"/>
            </a:solidFill>
            <a:prstDash val="solid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/>
          </p:cNvSpPr>
          <p:nvPr/>
        </p:nvSpPr>
        <p:spPr bwMode="auto">
          <a:xfrm flipH="1">
            <a:off x="2933700" y="3810000"/>
            <a:ext cx="419100" cy="0"/>
          </a:xfrm>
          <a:custGeom>
            <a:avLst/>
            <a:gdLst>
              <a:gd name="T0" fmla="*/ 209550 w 419096"/>
              <a:gd name="T1" fmla="*/ 419100 w 419096"/>
              <a:gd name="T2" fmla="*/ 209550 w 419096"/>
              <a:gd name="T3" fmla="*/ 0 w 419096"/>
              <a:gd name="T4" fmla="*/ 0 w 419096"/>
              <a:gd name="T5" fmla="*/ 419100 w 419096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419096"/>
              <a:gd name="T13" fmla="*/ 419096 w 419096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419096">
                <a:moveTo>
                  <a:pt x="0" y="0"/>
                </a:moveTo>
                <a:lnTo>
                  <a:pt x="419096" y="1"/>
                </a:lnTo>
              </a:path>
            </a:pathLst>
          </a:custGeom>
          <a:noFill/>
          <a:ln w="63495">
            <a:solidFill>
              <a:srgbClr val="000080"/>
            </a:solidFill>
            <a:prstDash val="solid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/>
          </p:cNvSpPr>
          <p:nvPr/>
        </p:nvSpPr>
        <p:spPr bwMode="auto">
          <a:xfrm flipH="1">
            <a:off x="4724400" y="4724400"/>
            <a:ext cx="0" cy="381000"/>
          </a:xfrm>
          <a:custGeom>
            <a:avLst/>
            <a:gdLst>
              <a:gd name="T0" fmla="*/ 0 h 381003"/>
              <a:gd name="T1" fmla="*/ 190500 h 381003"/>
              <a:gd name="T2" fmla="*/ 381000 h 381003"/>
              <a:gd name="T3" fmla="*/ 190500 h 381003"/>
              <a:gd name="T4" fmla="*/ 0 h 381003"/>
              <a:gd name="T5" fmla="*/ 381000 h 38100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381003"/>
              <a:gd name="T13" fmla="*/ 381003 h 381003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381003">
                <a:moveTo>
                  <a:pt x="0" y="0"/>
                </a:moveTo>
                <a:lnTo>
                  <a:pt x="1" y="381003"/>
                </a:lnTo>
              </a:path>
            </a:pathLst>
          </a:custGeom>
          <a:noFill/>
          <a:ln w="63495">
            <a:solidFill>
              <a:srgbClr val="000080"/>
            </a:solidFill>
            <a:prstDash val="solid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95" name="Line 19"/>
          <p:cNvSpPr>
            <a:spLocks/>
          </p:cNvSpPr>
          <p:nvPr/>
        </p:nvSpPr>
        <p:spPr bwMode="auto">
          <a:xfrm flipH="1" flipV="1">
            <a:off x="4724400" y="2590800"/>
            <a:ext cx="0" cy="381000"/>
          </a:xfrm>
          <a:custGeom>
            <a:avLst/>
            <a:gdLst>
              <a:gd name="T0" fmla="*/ 0 h 381003"/>
              <a:gd name="T1" fmla="*/ 190500 h 381003"/>
              <a:gd name="T2" fmla="*/ 381000 h 381003"/>
              <a:gd name="T3" fmla="*/ 190500 h 381003"/>
              <a:gd name="T4" fmla="*/ 0 h 381003"/>
              <a:gd name="T5" fmla="*/ 381000 h 38100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381003"/>
              <a:gd name="T13" fmla="*/ 381003 h 381003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381003">
                <a:moveTo>
                  <a:pt x="0" y="0"/>
                </a:moveTo>
                <a:lnTo>
                  <a:pt x="1" y="381003"/>
                </a:lnTo>
              </a:path>
            </a:pathLst>
          </a:custGeom>
          <a:noFill/>
          <a:ln w="63495">
            <a:solidFill>
              <a:srgbClr val="000080"/>
            </a:solidFill>
            <a:prstDash val="solid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457200" y="460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200" b="1">
                <a:solidFill>
                  <a:srgbClr val="FF5050"/>
                </a:solidFill>
              </a:rPr>
              <a:t>DİNAMİK KÜME DÖNGÜSÜ</a:t>
            </a:r>
            <a:endParaRPr lang="en-US" sz="3200" b="1">
              <a:solidFill>
                <a:srgbClr val="FF5050"/>
              </a:solidFill>
            </a:endParaRP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3352800" y="1019175"/>
            <a:ext cx="28194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 algn="ctr">
              <a:lnSpc>
                <a:spcPct val="90000"/>
              </a:lnSpc>
              <a:spcBef>
                <a:spcPts val="100"/>
              </a:spcBef>
            </a:pPr>
            <a:r>
              <a:rPr lang="tr-TR" b="1" u="sng">
                <a:solidFill>
                  <a:srgbClr val="FFFF99"/>
                </a:solidFill>
                <a:latin typeface="Arial" charset="0"/>
              </a:rPr>
              <a:t>Firma Stratejisi ve Rekabet</a:t>
            </a:r>
          </a:p>
          <a:p>
            <a:pPr marL="168275" indent="-168275">
              <a:lnSpc>
                <a:spcPct val="90000"/>
              </a:lnSpc>
              <a:spcBef>
                <a:spcPts val="1000"/>
              </a:spcBef>
              <a:buSzPct val="100000"/>
              <a:buFontTx/>
              <a:buChar char="•"/>
            </a:pPr>
            <a:r>
              <a:rPr lang="tr-TR" sz="1600" b="1">
                <a:solidFill>
                  <a:srgbClr val="FFFF99"/>
                </a:solidFill>
                <a:latin typeface="Arial" charset="0"/>
              </a:rPr>
              <a:t>yerel rakipler arasında yoğun yarışma</a:t>
            </a:r>
          </a:p>
          <a:p>
            <a:pPr marL="168275" indent="-168275">
              <a:lnSpc>
                <a:spcPct val="90000"/>
              </a:lnSpc>
              <a:spcBef>
                <a:spcPts val="1000"/>
              </a:spcBef>
              <a:buSzPct val="100000"/>
              <a:buFontTx/>
              <a:buChar char="•"/>
            </a:pPr>
            <a:r>
              <a:rPr lang="tr-TR" sz="1600" b="1">
                <a:solidFill>
                  <a:srgbClr val="FFFF99"/>
                </a:solidFill>
                <a:latin typeface="Arial" charset="0"/>
              </a:rPr>
              <a:t>sürekli iyileştirme</a:t>
            </a:r>
            <a:endParaRPr lang="en-US" sz="16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50198" name="Oval 22"/>
          <p:cNvSpPr>
            <a:spLocks/>
          </p:cNvSpPr>
          <p:nvPr/>
        </p:nvSpPr>
        <p:spPr bwMode="auto">
          <a:xfrm>
            <a:off x="76200" y="990600"/>
            <a:ext cx="2057400" cy="990600"/>
          </a:xfrm>
          <a:custGeom>
            <a:avLst/>
            <a:gdLst>
              <a:gd name="T0" fmla="*/ 1028700 w 2057400"/>
              <a:gd name="T1" fmla="*/ 0 h 990596"/>
              <a:gd name="T2" fmla="*/ 2057400 w 2057400"/>
              <a:gd name="T3" fmla="*/ 495300 h 990596"/>
              <a:gd name="T4" fmla="*/ 1028700 w 2057400"/>
              <a:gd name="T5" fmla="*/ 990600 h 990596"/>
              <a:gd name="T6" fmla="*/ 0 w 2057400"/>
              <a:gd name="T7" fmla="*/ 495300 h 990596"/>
              <a:gd name="T8" fmla="*/ 301299 w 2057400"/>
              <a:gd name="T9" fmla="*/ 145070 h 990596"/>
              <a:gd name="T10" fmla="*/ 301299 w 2057400"/>
              <a:gd name="T11" fmla="*/ 845530 h 990596"/>
              <a:gd name="T12" fmla="*/ 1756101 w 2057400"/>
              <a:gd name="T13" fmla="*/ 845530 h 990596"/>
              <a:gd name="T14" fmla="*/ 1756101 w 2057400"/>
              <a:gd name="T15" fmla="*/ 145070 h 990596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01299 w 2057400"/>
              <a:gd name="T25" fmla="*/ 145069 h 990596"/>
              <a:gd name="T26" fmla="*/ 1756101 w 2057400"/>
              <a:gd name="T27" fmla="*/ 845527 h 9905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57400" h="990596">
                <a:moveTo>
                  <a:pt x="0" y="495298"/>
                </a:moveTo>
                <a:lnTo>
                  <a:pt x="0" y="495298"/>
                </a:lnTo>
                <a:cubicBezTo>
                  <a:pt x="1" y="221752"/>
                  <a:pt x="460565" y="0"/>
                  <a:pt x="1028700" y="1"/>
                </a:cubicBezTo>
                <a:cubicBezTo>
                  <a:pt x="1028700" y="1"/>
                  <a:pt x="1028700" y="1"/>
                  <a:pt x="1028700" y="1"/>
                </a:cubicBezTo>
                <a:cubicBezTo>
                  <a:pt x="1596835" y="1"/>
                  <a:pt x="2057400" y="221753"/>
                  <a:pt x="2057400" y="495299"/>
                </a:cubicBezTo>
                <a:cubicBezTo>
                  <a:pt x="2057400" y="495299"/>
                  <a:pt x="2057399" y="495300"/>
                  <a:pt x="2057399" y="495300"/>
                </a:cubicBezTo>
                <a:lnTo>
                  <a:pt x="2057400" y="495301"/>
                </a:lnTo>
                <a:cubicBezTo>
                  <a:pt x="2057400" y="768846"/>
                  <a:pt x="1596835" y="990598"/>
                  <a:pt x="1028700" y="990599"/>
                </a:cubicBezTo>
                <a:cubicBezTo>
                  <a:pt x="460564" y="990599"/>
                  <a:pt x="0" y="768846"/>
                  <a:pt x="0" y="495301"/>
                </a:cubicBezTo>
                <a:cubicBezTo>
                  <a:pt x="-1" y="495300"/>
                  <a:pt x="0" y="495300"/>
                  <a:pt x="0" y="495300"/>
                </a:cubicBezTo>
                <a:close/>
              </a:path>
            </a:pathLst>
          </a:custGeom>
          <a:solidFill>
            <a:srgbClr val="99CCFF"/>
          </a:solidFill>
          <a:ln w="38103">
            <a:solidFill>
              <a:srgbClr val="FFF39D"/>
            </a:solidFill>
            <a:prstDash val="solid"/>
            <a:round/>
            <a:headEnd/>
            <a:tailEnd/>
          </a:ln>
        </p:spPr>
        <p:txBody>
          <a:bodyPr wrap="none" anchor="ctr" anchorCtr="1"/>
          <a:lstStyle/>
          <a:p>
            <a:endParaRPr lang="en-US"/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152400" y="1122363"/>
            <a:ext cx="1905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tr-TR" sz="1600" b="1">
                <a:solidFill>
                  <a:srgbClr val="000000"/>
                </a:solidFill>
                <a:latin typeface="Arial" charset="0"/>
              </a:rPr>
              <a:t>DEVLET,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tr-TR" sz="1600" b="1">
                <a:solidFill>
                  <a:srgbClr val="000000"/>
                </a:solidFill>
                <a:latin typeface="Arial" charset="0"/>
              </a:rPr>
              <a:t>YEREL YÖNETİM</a:t>
            </a:r>
            <a:endParaRPr lang="en-US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200" name="Oval 24"/>
          <p:cNvSpPr>
            <a:spLocks/>
          </p:cNvSpPr>
          <p:nvPr/>
        </p:nvSpPr>
        <p:spPr bwMode="auto">
          <a:xfrm>
            <a:off x="6858000" y="838200"/>
            <a:ext cx="2133600" cy="1371600"/>
          </a:xfrm>
          <a:custGeom>
            <a:avLst/>
            <a:gdLst>
              <a:gd name="T0" fmla="*/ 1066800 w 2133596"/>
              <a:gd name="T1" fmla="*/ 0 h 1371600"/>
              <a:gd name="T2" fmla="*/ 2133600 w 2133596"/>
              <a:gd name="T3" fmla="*/ 685800 h 1371600"/>
              <a:gd name="T4" fmla="*/ 1066800 w 2133596"/>
              <a:gd name="T5" fmla="*/ 1371600 h 1371600"/>
              <a:gd name="T6" fmla="*/ 0 w 2133596"/>
              <a:gd name="T7" fmla="*/ 685800 h 1371600"/>
              <a:gd name="T8" fmla="*/ 312459 w 2133596"/>
              <a:gd name="T9" fmla="*/ 200866 h 1371600"/>
              <a:gd name="T10" fmla="*/ 312459 w 2133596"/>
              <a:gd name="T11" fmla="*/ 1170734 h 1371600"/>
              <a:gd name="T12" fmla="*/ 1821141 w 2133596"/>
              <a:gd name="T13" fmla="*/ 1170734 h 1371600"/>
              <a:gd name="T14" fmla="*/ 1821141 w 2133596"/>
              <a:gd name="T15" fmla="*/ 200866 h 1371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12458 w 2133596"/>
              <a:gd name="T25" fmla="*/ 200866 h 1371600"/>
              <a:gd name="T26" fmla="*/ 1821138 w 2133596"/>
              <a:gd name="T27" fmla="*/ 1170734 h 137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33596" h="1371600">
                <a:moveTo>
                  <a:pt x="0" y="685800"/>
                </a:moveTo>
                <a:lnTo>
                  <a:pt x="0" y="685800"/>
                </a:lnTo>
                <a:cubicBezTo>
                  <a:pt x="0" y="307043"/>
                  <a:pt x="477622" y="0"/>
                  <a:pt x="1066798" y="1"/>
                </a:cubicBezTo>
                <a:cubicBezTo>
                  <a:pt x="1066798" y="1"/>
                  <a:pt x="1066798" y="1"/>
                  <a:pt x="1066798" y="1"/>
                </a:cubicBezTo>
                <a:cubicBezTo>
                  <a:pt x="1655974" y="1"/>
                  <a:pt x="2133596" y="307044"/>
                  <a:pt x="2133596" y="685801"/>
                </a:cubicBezTo>
                <a:cubicBezTo>
                  <a:pt x="2133596" y="685801"/>
                  <a:pt x="2133595" y="685802"/>
                  <a:pt x="2133595" y="685802"/>
                </a:cubicBezTo>
                <a:lnTo>
                  <a:pt x="2133596" y="685803"/>
                </a:lnTo>
                <a:cubicBezTo>
                  <a:pt x="2133596" y="1064559"/>
                  <a:pt x="1655974" y="1371602"/>
                  <a:pt x="1066798" y="1371603"/>
                </a:cubicBezTo>
                <a:cubicBezTo>
                  <a:pt x="477621" y="1371603"/>
                  <a:pt x="0" y="1064559"/>
                  <a:pt x="0" y="685803"/>
                </a:cubicBezTo>
                <a:cubicBezTo>
                  <a:pt x="-1" y="685802"/>
                  <a:pt x="0" y="685802"/>
                  <a:pt x="0" y="685802"/>
                </a:cubicBezTo>
                <a:close/>
              </a:path>
            </a:pathLst>
          </a:custGeom>
          <a:solidFill>
            <a:srgbClr val="008000"/>
          </a:solidFill>
          <a:ln w="9528">
            <a:solidFill>
              <a:srgbClr val="0066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6934200" y="1109663"/>
            <a:ext cx="19812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tr-TR" b="1">
                <a:solidFill>
                  <a:srgbClr val="FFFF99"/>
                </a:solidFill>
                <a:latin typeface="Arial" charset="0"/>
              </a:rPr>
              <a:t>ARAŞTIRMA ve</a:t>
            </a:r>
            <a:endParaRPr lang="tr-TR" sz="1600" b="1">
              <a:solidFill>
                <a:srgbClr val="FFFF99"/>
              </a:solidFill>
              <a:latin typeface="Arial" charset="0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tr-TR" sz="1600" b="1">
                <a:solidFill>
                  <a:srgbClr val="FFFF99"/>
                </a:solidFill>
                <a:latin typeface="Arial" charset="0"/>
              </a:rPr>
              <a:t>DESTEK  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tr-TR" sz="1600" b="1">
                <a:solidFill>
                  <a:srgbClr val="FFFF99"/>
                </a:solidFill>
                <a:latin typeface="Arial" charset="0"/>
              </a:rPr>
              <a:t>KURUMLARI</a:t>
            </a:r>
            <a:endParaRPr lang="en-US" sz="16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50202" name="Line 26"/>
          <p:cNvSpPr>
            <a:spLocks/>
          </p:cNvSpPr>
          <p:nvPr/>
        </p:nvSpPr>
        <p:spPr bwMode="auto">
          <a:xfrm>
            <a:off x="1219200" y="1981200"/>
            <a:ext cx="76200" cy="457200"/>
          </a:xfrm>
          <a:custGeom>
            <a:avLst/>
            <a:gdLst>
              <a:gd name="T0" fmla="*/ 38100 w 76196"/>
              <a:gd name="T1" fmla="*/ 0 h 457200"/>
              <a:gd name="T2" fmla="*/ 76200 w 76196"/>
              <a:gd name="T3" fmla="*/ 228600 h 457200"/>
              <a:gd name="T4" fmla="*/ 38100 w 76196"/>
              <a:gd name="T5" fmla="*/ 457200 h 457200"/>
              <a:gd name="T6" fmla="*/ 0 w 76196"/>
              <a:gd name="T7" fmla="*/ 228600 h 457200"/>
              <a:gd name="T8" fmla="*/ 0 w 76196"/>
              <a:gd name="T9" fmla="*/ 0 h 457200"/>
              <a:gd name="T10" fmla="*/ 76200 w 76196"/>
              <a:gd name="T11" fmla="*/ 457200 h 4572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76196"/>
              <a:gd name="T19" fmla="*/ 0 h 457200"/>
              <a:gd name="T20" fmla="*/ 76196 w 76196"/>
              <a:gd name="T21" fmla="*/ 457200 h 45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196" h="457200">
                <a:moveTo>
                  <a:pt x="0" y="0"/>
                </a:moveTo>
                <a:lnTo>
                  <a:pt x="76196" y="457200"/>
                </a:lnTo>
              </a:path>
            </a:pathLst>
          </a:custGeom>
          <a:noFill/>
          <a:ln w="19046">
            <a:solidFill>
              <a:srgbClr val="33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/>
          </p:cNvSpPr>
          <p:nvPr/>
        </p:nvSpPr>
        <p:spPr bwMode="auto">
          <a:xfrm>
            <a:off x="1676400" y="1905000"/>
            <a:ext cx="304800" cy="457200"/>
          </a:xfrm>
          <a:custGeom>
            <a:avLst/>
            <a:gdLst>
              <a:gd name="T0" fmla="*/ 152400 w 304796"/>
              <a:gd name="T1" fmla="*/ 0 h 457200"/>
              <a:gd name="T2" fmla="*/ 304800 w 304796"/>
              <a:gd name="T3" fmla="*/ 228600 h 457200"/>
              <a:gd name="T4" fmla="*/ 152400 w 304796"/>
              <a:gd name="T5" fmla="*/ 457200 h 457200"/>
              <a:gd name="T6" fmla="*/ 0 w 304796"/>
              <a:gd name="T7" fmla="*/ 228600 h 457200"/>
              <a:gd name="T8" fmla="*/ 0 w 304796"/>
              <a:gd name="T9" fmla="*/ 0 h 457200"/>
              <a:gd name="T10" fmla="*/ 304800 w 304796"/>
              <a:gd name="T11" fmla="*/ 457200 h 4572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304796"/>
              <a:gd name="T19" fmla="*/ 0 h 457200"/>
              <a:gd name="T20" fmla="*/ 304796 w 304796"/>
              <a:gd name="T21" fmla="*/ 457200 h 45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4796" h="457200">
                <a:moveTo>
                  <a:pt x="0" y="0"/>
                </a:moveTo>
                <a:lnTo>
                  <a:pt x="304796" y="457200"/>
                </a:lnTo>
              </a:path>
            </a:pathLst>
          </a:custGeom>
          <a:noFill/>
          <a:ln w="19046">
            <a:solidFill>
              <a:srgbClr val="33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/>
          </p:cNvSpPr>
          <p:nvPr/>
        </p:nvSpPr>
        <p:spPr bwMode="auto">
          <a:xfrm>
            <a:off x="1981200" y="1752600"/>
            <a:ext cx="533400" cy="228600"/>
          </a:xfrm>
          <a:custGeom>
            <a:avLst/>
            <a:gdLst>
              <a:gd name="T0" fmla="*/ 266700 w 533396"/>
              <a:gd name="T1" fmla="*/ 0 h 228600"/>
              <a:gd name="T2" fmla="*/ 533400 w 533396"/>
              <a:gd name="T3" fmla="*/ 114300 h 228600"/>
              <a:gd name="T4" fmla="*/ 266700 w 533396"/>
              <a:gd name="T5" fmla="*/ 228600 h 228600"/>
              <a:gd name="T6" fmla="*/ 0 w 533396"/>
              <a:gd name="T7" fmla="*/ 114300 h 228600"/>
              <a:gd name="T8" fmla="*/ 0 w 533396"/>
              <a:gd name="T9" fmla="*/ 0 h 228600"/>
              <a:gd name="T10" fmla="*/ 533400 w 533396"/>
              <a:gd name="T11" fmla="*/ 228600 h 228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533396"/>
              <a:gd name="T19" fmla="*/ 0 h 228600"/>
              <a:gd name="T20" fmla="*/ 533396 w 533396"/>
              <a:gd name="T21" fmla="*/ 228600 h 228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396" h="228600">
                <a:moveTo>
                  <a:pt x="0" y="0"/>
                </a:moveTo>
                <a:lnTo>
                  <a:pt x="533396" y="228600"/>
                </a:lnTo>
              </a:path>
            </a:pathLst>
          </a:custGeom>
          <a:noFill/>
          <a:ln w="19046">
            <a:solidFill>
              <a:srgbClr val="33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205" name="Line 29"/>
          <p:cNvSpPr>
            <a:spLocks/>
          </p:cNvSpPr>
          <p:nvPr/>
        </p:nvSpPr>
        <p:spPr bwMode="auto">
          <a:xfrm flipH="1">
            <a:off x="6477000" y="1905000"/>
            <a:ext cx="533400" cy="381000"/>
          </a:xfrm>
          <a:custGeom>
            <a:avLst/>
            <a:gdLst>
              <a:gd name="T0" fmla="*/ 266700 w 533396"/>
              <a:gd name="T1" fmla="*/ 0 h 381003"/>
              <a:gd name="T2" fmla="*/ 533400 w 533396"/>
              <a:gd name="T3" fmla="*/ 190500 h 381003"/>
              <a:gd name="T4" fmla="*/ 266700 w 533396"/>
              <a:gd name="T5" fmla="*/ 381000 h 381003"/>
              <a:gd name="T6" fmla="*/ 0 w 533396"/>
              <a:gd name="T7" fmla="*/ 190500 h 381003"/>
              <a:gd name="T8" fmla="*/ 0 w 533396"/>
              <a:gd name="T9" fmla="*/ 0 h 381003"/>
              <a:gd name="T10" fmla="*/ 533400 w 533396"/>
              <a:gd name="T11" fmla="*/ 381000 h 38100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533396"/>
              <a:gd name="T19" fmla="*/ 0 h 381003"/>
              <a:gd name="T20" fmla="*/ 533396 w 533396"/>
              <a:gd name="T21" fmla="*/ 381003 h 3810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396" h="381003">
                <a:moveTo>
                  <a:pt x="0" y="0"/>
                </a:moveTo>
                <a:lnTo>
                  <a:pt x="533396" y="381003"/>
                </a:lnTo>
              </a:path>
            </a:pathLst>
          </a:custGeom>
          <a:noFill/>
          <a:ln w="19046">
            <a:solidFill>
              <a:srgbClr val="33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206" name="Line 30"/>
          <p:cNvSpPr>
            <a:spLocks/>
          </p:cNvSpPr>
          <p:nvPr/>
        </p:nvSpPr>
        <p:spPr bwMode="auto">
          <a:xfrm flipH="1">
            <a:off x="6858000" y="2057400"/>
            <a:ext cx="381000" cy="685800"/>
          </a:xfrm>
          <a:custGeom>
            <a:avLst/>
            <a:gdLst>
              <a:gd name="T0" fmla="*/ 190500 w 381003"/>
              <a:gd name="T1" fmla="*/ 0 h 685800"/>
              <a:gd name="T2" fmla="*/ 381000 w 381003"/>
              <a:gd name="T3" fmla="*/ 342900 h 685800"/>
              <a:gd name="T4" fmla="*/ 190500 w 381003"/>
              <a:gd name="T5" fmla="*/ 685800 h 685800"/>
              <a:gd name="T6" fmla="*/ 0 w 381003"/>
              <a:gd name="T7" fmla="*/ 342900 h 685800"/>
              <a:gd name="T8" fmla="*/ 0 w 381003"/>
              <a:gd name="T9" fmla="*/ 0 h 685800"/>
              <a:gd name="T10" fmla="*/ 381000 w 381003"/>
              <a:gd name="T11" fmla="*/ 685800 h 6858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381003"/>
              <a:gd name="T19" fmla="*/ 0 h 685800"/>
              <a:gd name="T20" fmla="*/ 381003 w 381003"/>
              <a:gd name="T21" fmla="*/ 685800 h 685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03" h="685800">
                <a:moveTo>
                  <a:pt x="0" y="0"/>
                </a:moveTo>
                <a:lnTo>
                  <a:pt x="381003" y="685800"/>
                </a:lnTo>
              </a:path>
            </a:pathLst>
          </a:custGeom>
          <a:noFill/>
          <a:ln w="19046">
            <a:solidFill>
              <a:srgbClr val="33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207" name="Line 31"/>
          <p:cNvSpPr>
            <a:spLocks/>
          </p:cNvSpPr>
          <p:nvPr/>
        </p:nvSpPr>
        <p:spPr bwMode="auto">
          <a:xfrm>
            <a:off x="7543800" y="2133600"/>
            <a:ext cx="0" cy="533400"/>
          </a:xfrm>
          <a:custGeom>
            <a:avLst/>
            <a:gdLst>
              <a:gd name="T0" fmla="*/ 0 h 533396"/>
              <a:gd name="T1" fmla="*/ 266700 h 533396"/>
              <a:gd name="T2" fmla="*/ 533400 h 533396"/>
              <a:gd name="T3" fmla="*/ 266700 h 533396"/>
              <a:gd name="T4" fmla="*/ 0 h 533396"/>
              <a:gd name="T5" fmla="*/ 533400 h 533396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533396"/>
              <a:gd name="T13" fmla="*/ 533396 h 533396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533396">
                <a:moveTo>
                  <a:pt x="0" y="0"/>
                </a:moveTo>
                <a:lnTo>
                  <a:pt x="1" y="533396"/>
                </a:lnTo>
              </a:path>
            </a:pathLst>
          </a:custGeom>
          <a:noFill/>
          <a:ln w="19046">
            <a:solidFill>
              <a:srgbClr val="33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524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657600" y="1230313"/>
            <a:ext cx="2286000" cy="495300"/>
          </a:xfrm>
          <a:prstGeom prst="rect">
            <a:avLst/>
          </a:prstGeom>
          <a:solidFill>
            <a:srgbClr val="99CC00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900" b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Küme Kurulum Süreci İçin Gerekliliğin Saptanması</a:t>
            </a:r>
            <a:endParaRPr lang="tr-TR" b="1">
              <a:solidFill>
                <a:srgbClr val="0000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828800" y="1852613"/>
            <a:ext cx="1943100" cy="1049337"/>
          </a:xfrm>
          <a:prstGeom prst="rect">
            <a:avLst/>
          </a:prstGeom>
          <a:solidFill>
            <a:srgbClr val="9A3D01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700" b="1">
                <a:solidFill>
                  <a:srgbClr val="FFF39D"/>
                </a:solidFill>
                <a:ea typeface="Times New Roman" pitchFamily="18" charset="0"/>
                <a:cs typeface="Tahoma" pitchFamily="34" charset="0"/>
              </a:rPr>
              <a:t>Fizibilite çalışması</a:t>
            </a:r>
            <a:endParaRPr lang="tr-TR" sz="1200" b="1">
              <a:solidFill>
                <a:srgbClr val="FFF39D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  <a:p>
            <a:pPr hangingPunct="0"/>
            <a:r>
              <a:rPr lang="tr-TR" sz="700" b="1">
                <a:solidFill>
                  <a:srgbClr val="FFF39D"/>
                </a:solidFill>
                <a:ea typeface="Times New Roman" pitchFamily="18" charset="0"/>
                <a:cs typeface="Tahoma" pitchFamily="34" charset="0"/>
              </a:rPr>
              <a:t>-Ekonominin mevcut durumu ve küme politikası</a:t>
            </a:r>
            <a:endParaRPr lang="tr-TR" sz="1200" b="1">
              <a:solidFill>
                <a:srgbClr val="FFF39D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  <a:p>
            <a:pPr hangingPunct="0"/>
            <a:r>
              <a:rPr lang="tr-TR" sz="700" b="1">
                <a:solidFill>
                  <a:srgbClr val="FFF39D"/>
                </a:solidFill>
                <a:ea typeface="Times New Roman" pitchFamily="18" charset="0"/>
                <a:cs typeface="Tahoma" pitchFamily="34" charset="0"/>
              </a:rPr>
              <a:t>-Ekonominin güçlü ve zayıf yönlerinin analizi</a:t>
            </a:r>
            <a:endParaRPr lang="tr-TR" sz="1200" b="1">
              <a:solidFill>
                <a:srgbClr val="FFF39D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  <a:p>
            <a:pPr hangingPunct="0"/>
            <a:r>
              <a:rPr lang="tr-TR" sz="700" b="1">
                <a:solidFill>
                  <a:srgbClr val="FFF39D"/>
                </a:solidFill>
                <a:ea typeface="Times New Roman" pitchFamily="18" charset="0"/>
                <a:cs typeface="Tahoma" pitchFamily="34" charset="0"/>
              </a:rPr>
              <a:t>-İlgili endüstrilerin tanımı</a:t>
            </a:r>
            <a:endParaRPr lang="tr-TR" sz="1200" b="1">
              <a:solidFill>
                <a:srgbClr val="FFF39D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  <a:p>
            <a:pPr hangingPunct="0"/>
            <a:r>
              <a:rPr lang="tr-TR" sz="700" b="1">
                <a:solidFill>
                  <a:srgbClr val="FFF39D"/>
                </a:solidFill>
                <a:ea typeface="Times New Roman" pitchFamily="18" charset="0"/>
                <a:cs typeface="Tahoma" pitchFamily="34" charset="0"/>
              </a:rPr>
              <a:t>-Firma Analizi</a:t>
            </a:r>
            <a:endParaRPr lang="tr-TR" sz="1200" b="1">
              <a:solidFill>
                <a:srgbClr val="FFF39D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  <a:p>
            <a:pPr hangingPunct="0"/>
            <a:r>
              <a:rPr lang="tr-TR" sz="700" b="1">
                <a:solidFill>
                  <a:srgbClr val="FFF39D"/>
                </a:solidFill>
                <a:ea typeface="Times New Roman" pitchFamily="18" charset="0"/>
                <a:cs typeface="Tahoma" pitchFamily="34" charset="0"/>
              </a:rPr>
              <a:t>-Firma İhtiyaçlarının Analizi</a:t>
            </a:r>
            <a:endParaRPr lang="tr-TR" sz="1200" b="1">
              <a:solidFill>
                <a:srgbClr val="FFF39D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  <a:p>
            <a:pPr hangingPunct="0"/>
            <a:r>
              <a:rPr lang="tr-TR" sz="700" b="1">
                <a:solidFill>
                  <a:srgbClr val="FFF39D"/>
                </a:solidFill>
                <a:ea typeface="Times New Roman" pitchFamily="18" charset="0"/>
                <a:cs typeface="Tahoma" pitchFamily="34" charset="0"/>
              </a:rPr>
              <a:t>-Aktörlerin Analizi</a:t>
            </a:r>
            <a:endParaRPr lang="tr-TR" b="1">
              <a:solidFill>
                <a:srgbClr val="FFF39D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878263" y="2378075"/>
            <a:ext cx="800100" cy="371475"/>
          </a:xfrm>
          <a:prstGeom prst="rect">
            <a:avLst/>
          </a:prstGeom>
          <a:solidFill>
            <a:srgbClr val="D0A80A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600" b="1">
                <a:solidFill>
                  <a:srgbClr val="FFF39D"/>
                </a:solidFill>
                <a:ea typeface="Times New Roman" pitchFamily="18" charset="0"/>
                <a:cs typeface="Tahoma" pitchFamily="34" charset="0"/>
              </a:rPr>
              <a:t>Aktörlerle çok taraflı toplantılar</a:t>
            </a:r>
            <a:endParaRPr lang="tr-TR" b="1">
              <a:solidFill>
                <a:srgbClr val="FFF39D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959350" y="2381250"/>
            <a:ext cx="1714500" cy="292100"/>
          </a:xfrm>
          <a:prstGeom prst="rect">
            <a:avLst/>
          </a:prstGeom>
          <a:solidFill>
            <a:srgbClr val="FFFF99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800" b="1">
                <a:solidFill>
                  <a:srgbClr val="FF0000"/>
                </a:solidFill>
                <a:ea typeface="Times New Roman" pitchFamily="18" charset="0"/>
                <a:cs typeface="Tahoma" pitchFamily="34" charset="0"/>
              </a:rPr>
              <a:t>Bölgede stratejik konumlanma</a:t>
            </a:r>
            <a:endParaRPr lang="tr-TR" sz="800" b="1">
              <a:solidFill>
                <a:srgbClr val="FF00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560763" y="3090863"/>
            <a:ext cx="857250" cy="268287"/>
          </a:xfrm>
          <a:prstGeom prst="rect">
            <a:avLst/>
          </a:prstGeom>
          <a:solidFill>
            <a:srgbClr val="7F7F7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700" b="1">
                <a:solidFill>
                  <a:srgbClr val="FFF39D"/>
                </a:solidFill>
                <a:ea typeface="Times New Roman" pitchFamily="18" charset="0"/>
                <a:cs typeface="Tahoma" pitchFamily="34" charset="0"/>
              </a:rPr>
              <a:t>Firma Ziyaretleri</a:t>
            </a:r>
            <a:endParaRPr lang="tr-TR" b="1">
              <a:solidFill>
                <a:srgbClr val="FFF39D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057400" y="3041650"/>
            <a:ext cx="1371600" cy="571500"/>
          </a:xfrm>
          <a:prstGeom prst="rect">
            <a:avLst/>
          </a:prstGeom>
          <a:solidFill>
            <a:srgbClr val="777C84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700" b="1">
                <a:solidFill>
                  <a:srgbClr val="FFF39D"/>
                </a:solidFill>
                <a:ea typeface="Times New Roman" pitchFamily="18" charset="0"/>
                <a:cs typeface="Tahoma" pitchFamily="34" charset="0"/>
              </a:rPr>
              <a:t>İlgili kuruluşlarla anket (Firma, Ar-Ge, Üniversite)</a:t>
            </a:r>
            <a:endParaRPr lang="tr-TR" b="1">
              <a:solidFill>
                <a:srgbClr val="FFF39D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010150" y="2941638"/>
            <a:ext cx="1714500" cy="341312"/>
          </a:xfrm>
          <a:prstGeom prst="rect">
            <a:avLst/>
          </a:prstGeom>
          <a:solidFill>
            <a:srgbClr val="FFFF99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800" b="1">
                <a:solidFill>
                  <a:srgbClr val="FF0000"/>
                </a:solidFill>
                <a:ea typeface="Times New Roman" pitchFamily="18" charset="0"/>
                <a:cs typeface="Tahoma" pitchFamily="34" charset="0"/>
              </a:rPr>
              <a:t>Hedef, görev ve aktivitelerin tanımı</a:t>
            </a:r>
            <a:endParaRPr lang="tr-TR" sz="800" b="1">
              <a:solidFill>
                <a:srgbClr val="FF00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911600" y="3470275"/>
            <a:ext cx="1714500" cy="228600"/>
          </a:xfrm>
          <a:prstGeom prst="rect">
            <a:avLst/>
          </a:prstGeom>
          <a:solidFill>
            <a:srgbClr val="FFFF99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800" b="1">
                <a:solidFill>
                  <a:srgbClr val="FF0000"/>
                </a:solidFill>
                <a:ea typeface="Times New Roman" pitchFamily="18" charset="0"/>
                <a:cs typeface="Tahoma" pitchFamily="34" charset="0"/>
              </a:rPr>
              <a:t>Proje takımı kurulması</a:t>
            </a:r>
            <a:endParaRPr lang="tr-TR" sz="800" b="1">
              <a:solidFill>
                <a:srgbClr val="FF00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715000" y="3470275"/>
            <a:ext cx="1485900" cy="228600"/>
          </a:xfrm>
          <a:prstGeom prst="rect">
            <a:avLst/>
          </a:prstGeom>
          <a:solidFill>
            <a:srgbClr val="CC99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800" b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Mali Bütçe hazırlanması</a:t>
            </a:r>
            <a:endParaRPr lang="tr-TR" sz="800" b="1">
              <a:solidFill>
                <a:srgbClr val="0000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6102350" y="3938588"/>
            <a:ext cx="984250" cy="342900"/>
          </a:xfrm>
          <a:prstGeom prst="rect">
            <a:avLst/>
          </a:prstGeom>
          <a:solidFill>
            <a:srgbClr val="CC99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800" b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Mali yapının tanımı</a:t>
            </a:r>
            <a:endParaRPr lang="tr-TR" sz="800" b="1">
              <a:solidFill>
                <a:srgbClr val="0000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445000" y="3938588"/>
            <a:ext cx="1600200" cy="355600"/>
          </a:xfrm>
          <a:prstGeom prst="rect">
            <a:avLst/>
          </a:prstGeom>
          <a:solidFill>
            <a:srgbClr val="FFFF99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800" b="1">
                <a:solidFill>
                  <a:srgbClr val="FF0000"/>
                </a:solidFill>
                <a:ea typeface="Times New Roman" pitchFamily="18" charset="0"/>
                <a:cs typeface="Tahoma" pitchFamily="34" charset="0"/>
              </a:rPr>
              <a:t>Bilgi ve iletişim yapısının oluşturulması</a:t>
            </a:r>
            <a:endParaRPr lang="tr-TR" sz="800" b="1">
              <a:solidFill>
                <a:srgbClr val="FF00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381250" y="3889375"/>
            <a:ext cx="1714500" cy="301625"/>
          </a:xfrm>
          <a:prstGeom prst="rect">
            <a:avLst/>
          </a:prstGeom>
          <a:solidFill>
            <a:srgbClr val="FFFF99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800" b="1">
                <a:solidFill>
                  <a:srgbClr val="FF0000"/>
                </a:solidFill>
                <a:ea typeface="Times New Roman" pitchFamily="18" charset="0"/>
                <a:cs typeface="Tahoma" pitchFamily="34" charset="0"/>
              </a:rPr>
              <a:t>Danışma Kurulu oluşturulması</a:t>
            </a:r>
            <a:endParaRPr lang="tr-TR" sz="800" b="1">
              <a:solidFill>
                <a:srgbClr val="FF00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762250" y="4259263"/>
            <a:ext cx="1600200" cy="241300"/>
          </a:xfrm>
          <a:prstGeom prst="rect">
            <a:avLst/>
          </a:prstGeom>
          <a:solidFill>
            <a:srgbClr val="FFFF99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800" b="1">
                <a:solidFill>
                  <a:srgbClr val="FF0000"/>
                </a:solidFill>
                <a:ea typeface="Times New Roman" pitchFamily="18" charset="0"/>
                <a:cs typeface="Tahoma" pitchFamily="34" charset="0"/>
              </a:rPr>
              <a:t>Sorumluların belirlenmesi</a:t>
            </a:r>
            <a:endParaRPr lang="tr-TR" sz="800" b="1">
              <a:solidFill>
                <a:srgbClr val="FF00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314450" y="3813175"/>
            <a:ext cx="1028700" cy="295275"/>
          </a:xfrm>
          <a:prstGeom prst="rect">
            <a:avLst/>
          </a:prstGeom>
          <a:solidFill>
            <a:srgbClr val="99CC00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800" b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Göstergelerin belirlenmesi</a:t>
            </a:r>
            <a:endParaRPr lang="tr-TR" sz="800" b="1">
              <a:solidFill>
                <a:srgbClr val="0000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1308100" y="4233863"/>
            <a:ext cx="1028700" cy="496887"/>
          </a:xfrm>
          <a:prstGeom prst="rect">
            <a:avLst/>
          </a:prstGeom>
          <a:solidFill>
            <a:srgbClr val="99CC00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800" b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İzleme sisteminin oluşturulması</a:t>
            </a:r>
            <a:endParaRPr lang="tr-TR" sz="800" b="1">
              <a:solidFill>
                <a:srgbClr val="0000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3771900" y="4630738"/>
            <a:ext cx="1714500" cy="457200"/>
          </a:xfrm>
          <a:prstGeom prst="rect">
            <a:avLst/>
          </a:prstGeom>
          <a:solidFill>
            <a:srgbClr val="99CC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900" b="1">
                <a:solidFill>
                  <a:srgbClr val="FF0000"/>
                </a:solidFill>
                <a:cs typeface="Times New Roman" pitchFamily="18" charset="0"/>
              </a:rPr>
              <a:t>Kümenin Kurulması</a:t>
            </a:r>
          </a:p>
          <a:p>
            <a:pPr hangingPunct="0"/>
            <a:endParaRPr lang="tr-TR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1289050" y="5275263"/>
            <a:ext cx="1028700" cy="228600"/>
          </a:xfrm>
          <a:prstGeom prst="rect">
            <a:avLst/>
          </a:prstGeom>
          <a:solidFill>
            <a:srgbClr val="99CC00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tr-TR" sz="800" b="1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Sürekli izleme</a:t>
            </a:r>
            <a:endParaRPr lang="tr-TR" sz="800" b="1">
              <a:solidFill>
                <a:srgbClr val="0000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3429000" y="5264150"/>
            <a:ext cx="2057400" cy="269875"/>
          </a:xfrm>
          <a:prstGeom prst="rect">
            <a:avLst/>
          </a:prstGeom>
          <a:solidFill>
            <a:srgbClr val="99CC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800" b="1">
                <a:solidFill>
                  <a:srgbClr val="000000"/>
                </a:solidFill>
                <a:cs typeface="Times New Roman" pitchFamily="18" charset="0"/>
              </a:rPr>
              <a:t>Aşağıdaki 5 alanda sürekli çalışma</a:t>
            </a:r>
            <a:endParaRPr lang="tr-TR" sz="800" b="1">
              <a:solidFill>
                <a:srgbClr val="FF0000"/>
              </a:solidFill>
              <a:cs typeface="Times New Roman" pitchFamily="18" charset="0"/>
            </a:endParaRPr>
          </a:p>
          <a:p>
            <a:pPr hangingPunct="0"/>
            <a:endParaRPr lang="tr-TR" sz="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21" name="Rectangle 27"/>
          <p:cNvSpPr>
            <a:spLocks noChangeArrowheads="1"/>
          </p:cNvSpPr>
          <p:nvPr/>
        </p:nvSpPr>
        <p:spPr bwMode="auto">
          <a:xfrm>
            <a:off x="2728913" y="577850"/>
            <a:ext cx="4159250" cy="609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228526" tIns="0" rIns="0" bIns="0" anchor="ctr">
            <a:spAutoFit/>
          </a:bodyPr>
          <a:lstStyle/>
          <a:p>
            <a:r>
              <a:rPr lang="tr-TR" sz="2000" b="1" dirty="0">
                <a:solidFill>
                  <a:srgbClr val="FFFFFF"/>
                </a:solidFill>
                <a:cs typeface="Tahoma" pitchFamily="34" charset="0"/>
              </a:rPr>
              <a:t>KÜME OLUŞUMU ŞEMASI</a:t>
            </a:r>
            <a:endParaRPr lang="tr-TR" sz="20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hangingPunct="0"/>
            <a:endParaRPr lang="tr-TR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22" name="AutoShape 28"/>
          <p:cNvSpPr>
            <a:spLocks/>
          </p:cNvSpPr>
          <p:nvPr/>
        </p:nvSpPr>
        <p:spPr bwMode="auto">
          <a:xfrm>
            <a:off x="4481513" y="1758950"/>
            <a:ext cx="685800" cy="381000"/>
          </a:xfrm>
          <a:custGeom>
            <a:avLst/>
            <a:gdLst>
              <a:gd name="T0" fmla="*/ 342900 w 685800"/>
              <a:gd name="T1" fmla="*/ 0 h 381003"/>
              <a:gd name="T2" fmla="*/ 685800 w 685800"/>
              <a:gd name="T3" fmla="*/ 190500 h 381003"/>
              <a:gd name="T4" fmla="*/ 342900 w 685800"/>
              <a:gd name="T5" fmla="*/ 381000 h 381003"/>
              <a:gd name="T6" fmla="*/ 0 w 685800"/>
              <a:gd name="T7" fmla="*/ 190500 h 381003"/>
              <a:gd name="T8" fmla="*/ 342900 w 685800"/>
              <a:gd name="T9" fmla="*/ 47625 h 381003"/>
              <a:gd name="T10" fmla="*/ 342900 w 685800"/>
              <a:gd name="T11" fmla="*/ 333375 h 38100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47625 w 685800"/>
              <a:gd name="T19" fmla="*/ 47625 h 381003"/>
              <a:gd name="T20" fmla="*/ 661987 w 685800"/>
              <a:gd name="T21" fmla="*/ 333378 h 3810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5800" h="381003" stroke="0">
                <a:moveTo>
                  <a:pt x="685800" y="23813"/>
                </a:moveTo>
                <a:lnTo>
                  <a:pt x="685800" y="23813"/>
                </a:lnTo>
                <a:cubicBezTo>
                  <a:pt x="685800" y="36964"/>
                  <a:pt x="675138" y="47625"/>
                  <a:pt x="661987" y="47626"/>
                </a:cubicBezTo>
                <a:lnTo>
                  <a:pt x="661987" y="23813"/>
                </a:lnTo>
                <a:cubicBezTo>
                  <a:pt x="661987" y="30388"/>
                  <a:pt x="656656" y="35719"/>
                  <a:pt x="650081" y="35719"/>
                </a:cubicBezTo>
                <a:cubicBezTo>
                  <a:pt x="643505" y="35719"/>
                  <a:pt x="638175" y="30388"/>
                  <a:pt x="638175" y="23813"/>
                </a:cubicBezTo>
                <a:lnTo>
                  <a:pt x="638175" y="47625"/>
                </a:lnTo>
                <a:lnTo>
                  <a:pt x="23813" y="47625"/>
                </a:lnTo>
                <a:lnTo>
                  <a:pt x="23812" y="47625"/>
                </a:lnTo>
                <a:cubicBezTo>
                  <a:pt x="10661" y="47625"/>
                  <a:pt x="0" y="58286"/>
                  <a:pt x="0" y="71437"/>
                </a:cubicBezTo>
                <a:lnTo>
                  <a:pt x="0" y="357190"/>
                </a:lnTo>
                <a:cubicBezTo>
                  <a:pt x="0" y="370341"/>
                  <a:pt x="10661" y="381002"/>
                  <a:pt x="23812" y="381003"/>
                </a:cubicBezTo>
                <a:cubicBezTo>
                  <a:pt x="36964" y="381003"/>
                  <a:pt x="47626" y="370341"/>
                  <a:pt x="47626" y="357190"/>
                </a:cubicBezTo>
                <a:lnTo>
                  <a:pt x="47625" y="333378"/>
                </a:lnTo>
                <a:lnTo>
                  <a:pt x="661987" y="333378"/>
                </a:lnTo>
                <a:cubicBezTo>
                  <a:pt x="675138" y="333377"/>
                  <a:pt x="685800" y="322716"/>
                  <a:pt x="685800" y="309565"/>
                </a:cubicBezTo>
                <a:close/>
                <a:moveTo>
                  <a:pt x="23813" y="95251"/>
                </a:moveTo>
                <a:lnTo>
                  <a:pt x="23813" y="95251"/>
                </a:lnTo>
                <a:cubicBezTo>
                  <a:pt x="36964" y="95250"/>
                  <a:pt x="47626" y="84589"/>
                  <a:pt x="47626" y="71438"/>
                </a:cubicBezTo>
                <a:cubicBezTo>
                  <a:pt x="47626" y="64862"/>
                  <a:pt x="42295" y="59532"/>
                  <a:pt x="35720" y="59532"/>
                </a:cubicBezTo>
                <a:cubicBezTo>
                  <a:pt x="29144" y="59532"/>
                  <a:pt x="23814" y="64862"/>
                  <a:pt x="23814" y="71438"/>
                </a:cubicBezTo>
                <a:close/>
              </a:path>
              <a:path w="685800" h="381003" stroke="0">
                <a:moveTo>
                  <a:pt x="23813" y="95251"/>
                </a:moveTo>
                <a:lnTo>
                  <a:pt x="23813" y="95251"/>
                </a:lnTo>
                <a:cubicBezTo>
                  <a:pt x="36964" y="95250"/>
                  <a:pt x="47626" y="84589"/>
                  <a:pt x="47626" y="71438"/>
                </a:cubicBezTo>
                <a:cubicBezTo>
                  <a:pt x="47626" y="64862"/>
                  <a:pt x="42295" y="59532"/>
                  <a:pt x="35720" y="59532"/>
                </a:cubicBezTo>
                <a:cubicBezTo>
                  <a:pt x="29144" y="59532"/>
                  <a:pt x="23814" y="64862"/>
                  <a:pt x="23814" y="71438"/>
                </a:cubicBezTo>
                <a:close/>
                <a:moveTo>
                  <a:pt x="661987" y="47625"/>
                </a:moveTo>
                <a:lnTo>
                  <a:pt x="661987" y="47625"/>
                </a:lnTo>
                <a:cubicBezTo>
                  <a:pt x="675138" y="47624"/>
                  <a:pt x="685800" y="36963"/>
                  <a:pt x="685800" y="23812"/>
                </a:cubicBezTo>
                <a:cubicBezTo>
                  <a:pt x="685800" y="10660"/>
                  <a:pt x="675138" y="-1"/>
                  <a:pt x="661987" y="-1"/>
                </a:cubicBezTo>
                <a:cubicBezTo>
                  <a:pt x="648835" y="-1"/>
                  <a:pt x="638174" y="10660"/>
                  <a:pt x="638174" y="23812"/>
                </a:cubicBezTo>
                <a:cubicBezTo>
                  <a:pt x="638174" y="30387"/>
                  <a:pt x="643504" y="35717"/>
                  <a:pt x="650079" y="35718"/>
                </a:cubicBezTo>
                <a:cubicBezTo>
                  <a:pt x="656655" y="35718"/>
                  <a:pt x="661986" y="30387"/>
                  <a:pt x="661986" y="23812"/>
                </a:cubicBezTo>
                <a:close/>
              </a:path>
              <a:path w="685800" h="381003" fill="none">
                <a:moveTo>
                  <a:pt x="0" y="71438"/>
                </a:moveTo>
                <a:lnTo>
                  <a:pt x="0" y="71438"/>
                </a:lnTo>
                <a:cubicBezTo>
                  <a:pt x="0" y="58286"/>
                  <a:pt x="10661" y="47625"/>
                  <a:pt x="23812" y="47625"/>
                </a:cubicBezTo>
                <a:lnTo>
                  <a:pt x="638175" y="47625"/>
                </a:lnTo>
                <a:lnTo>
                  <a:pt x="638175" y="23813"/>
                </a:lnTo>
                <a:cubicBezTo>
                  <a:pt x="638175" y="10661"/>
                  <a:pt x="648836" y="0"/>
                  <a:pt x="661988" y="0"/>
                </a:cubicBezTo>
                <a:cubicBezTo>
                  <a:pt x="675139" y="0"/>
                  <a:pt x="685801" y="10661"/>
                  <a:pt x="685801" y="23813"/>
                </a:cubicBezTo>
                <a:lnTo>
                  <a:pt x="685800" y="309565"/>
                </a:lnTo>
                <a:cubicBezTo>
                  <a:pt x="685800" y="322716"/>
                  <a:pt x="675138" y="333377"/>
                  <a:pt x="661987" y="333378"/>
                </a:cubicBezTo>
                <a:lnTo>
                  <a:pt x="47625" y="333378"/>
                </a:lnTo>
                <a:lnTo>
                  <a:pt x="47625" y="357190"/>
                </a:lnTo>
                <a:cubicBezTo>
                  <a:pt x="47625" y="370341"/>
                  <a:pt x="36963" y="381003"/>
                  <a:pt x="23812" y="381003"/>
                </a:cubicBezTo>
                <a:cubicBezTo>
                  <a:pt x="10660" y="381003"/>
                  <a:pt x="-1" y="370341"/>
                  <a:pt x="-1" y="357190"/>
                </a:cubicBezTo>
                <a:close/>
                <a:moveTo>
                  <a:pt x="638175" y="47625"/>
                </a:moveTo>
                <a:lnTo>
                  <a:pt x="661987" y="47625"/>
                </a:lnTo>
                <a:cubicBezTo>
                  <a:pt x="675138" y="47624"/>
                  <a:pt x="685800" y="36963"/>
                  <a:pt x="685800" y="23812"/>
                </a:cubicBezTo>
                <a:moveTo>
                  <a:pt x="661987" y="47625"/>
                </a:moveTo>
                <a:lnTo>
                  <a:pt x="661987" y="23813"/>
                </a:lnTo>
                <a:cubicBezTo>
                  <a:pt x="661987" y="30388"/>
                  <a:pt x="656656" y="35719"/>
                  <a:pt x="650081" y="35719"/>
                </a:cubicBezTo>
                <a:cubicBezTo>
                  <a:pt x="643505" y="35719"/>
                  <a:pt x="638175" y="30388"/>
                  <a:pt x="638175" y="23813"/>
                </a:cubicBezTo>
                <a:moveTo>
                  <a:pt x="23813" y="95251"/>
                </a:moveTo>
                <a:lnTo>
                  <a:pt x="23813" y="71438"/>
                </a:lnTo>
                <a:cubicBezTo>
                  <a:pt x="23813" y="64862"/>
                  <a:pt x="29143" y="59532"/>
                  <a:pt x="35719" y="59532"/>
                </a:cubicBezTo>
                <a:cubicBezTo>
                  <a:pt x="42294" y="59532"/>
                  <a:pt x="47625" y="64862"/>
                  <a:pt x="47625" y="71438"/>
                </a:cubicBezTo>
                <a:cubicBezTo>
                  <a:pt x="47625" y="84589"/>
                  <a:pt x="36963" y="95251"/>
                  <a:pt x="23812" y="95251"/>
                </a:cubicBezTo>
                <a:cubicBezTo>
                  <a:pt x="10660" y="95251"/>
                  <a:pt x="-1" y="84589"/>
                  <a:pt x="-1" y="71438"/>
                </a:cubicBezTo>
                <a:moveTo>
                  <a:pt x="47625" y="71438"/>
                </a:moveTo>
                <a:lnTo>
                  <a:pt x="47625" y="333378"/>
                </a:lnTo>
              </a:path>
            </a:pathLst>
          </a:custGeom>
          <a:solidFill>
            <a:srgbClr val="FFFFFF"/>
          </a:solidFill>
          <a:ln w="952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52463"/>
            <a:ext cx="700563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err="1" smtClean="0">
                <a:solidFill>
                  <a:srgbClr val="FF5050"/>
                </a:solidFill>
                <a:effectLst/>
              </a:rPr>
              <a:t>BaşarIlI</a:t>
            </a:r>
            <a:r>
              <a:rPr lang="tr-TR" sz="4000" b="1" dirty="0" smtClean="0">
                <a:solidFill>
                  <a:srgbClr val="FF5050"/>
                </a:solidFill>
                <a:effectLst/>
              </a:rPr>
              <a:t> </a:t>
            </a:r>
            <a:r>
              <a:rPr lang="tr-TR" sz="4000" b="1" dirty="0" err="1" smtClean="0">
                <a:solidFill>
                  <a:srgbClr val="FF5050"/>
                </a:solidFill>
                <a:effectLst/>
              </a:rPr>
              <a:t>Bİr</a:t>
            </a:r>
            <a:r>
              <a:rPr lang="tr-TR" sz="4000" b="1" dirty="0" smtClean="0">
                <a:solidFill>
                  <a:srgbClr val="FF5050"/>
                </a:solidFill>
                <a:effectLst/>
              </a:rPr>
              <a:t> Küme OLMAK </a:t>
            </a:r>
            <a:r>
              <a:rPr lang="tr-TR" sz="4000" b="1" dirty="0" err="1" smtClean="0">
                <a:solidFill>
                  <a:srgbClr val="FF5050"/>
                </a:solidFill>
                <a:effectLst/>
              </a:rPr>
              <a:t>İçİn</a:t>
            </a:r>
            <a:endParaRPr lang="tr-TR" sz="4000" b="1" dirty="0" smtClean="0">
              <a:solidFill>
                <a:srgbClr val="FF5050"/>
              </a:solidFill>
              <a:effectLst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7526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tr-TR" sz="2000" b="1" u="sng" kern="0" dirty="0">
                <a:solidFill>
                  <a:srgbClr val="0000FF"/>
                </a:solidFill>
                <a:latin typeface="Helvetica" pitchFamily="34" charset="0"/>
              </a:rPr>
              <a:t>Ülkemizde Başarılı Olmak için Kritik Faktörler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tr-TR" sz="2000" b="1" kern="0" dirty="0">
                <a:latin typeface="Helvetica" pitchFamily="34" charset="0"/>
              </a:rPr>
              <a:t>Güvenin tesis edilmesi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tr-TR" sz="2000" b="1" kern="0" dirty="0">
                <a:latin typeface="Helvetica" pitchFamily="34" charset="0"/>
              </a:rPr>
              <a:t>Etkin iletişim ağları ve işbirliklerinin kurulması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tr-TR" sz="2000" b="1" kern="0" dirty="0">
                <a:latin typeface="Helvetica" pitchFamily="34" charset="0"/>
              </a:rPr>
              <a:t>Ar-</a:t>
            </a:r>
            <a:r>
              <a:rPr lang="tr-TR" sz="2000" b="1" kern="0" dirty="0" err="1">
                <a:latin typeface="Helvetica" pitchFamily="34" charset="0"/>
              </a:rPr>
              <a:t>Ge</a:t>
            </a:r>
            <a:r>
              <a:rPr lang="tr-TR" sz="2000" b="1" kern="0" dirty="0">
                <a:latin typeface="Helvetica" pitchFamily="34" charset="0"/>
              </a:rPr>
              <a:t> faaliyetleri ile desteklenen, güçlü yenilikçilik altyapısı kurulması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tr-TR" sz="2000" b="1" kern="0" dirty="0">
                <a:latin typeface="Helvetica" pitchFamily="34" charset="0"/>
              </a:rPr>
              <a:t>Test Laboratuarlarının kurulması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tr-TR" sz="2000" b="1" kern="0" dirty="0">
                <a:latin typeface="Helvetica" pitchFamily="34" charset="0"/>
              </a:rPr>
              <a:t>Güçlü bir beceri altyapısının geliştirilmesi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tr-TR" sz="2000" b="1" kern="0" dirty="0">
                <a:solidFill>
                  <a:srgbClr val="FF0000"/>
                </a:solidFill>
                <a:latin typeface="Helvetica" pitchFamily="34" charset="0"/>
              </a:rPr>
              <a:t>Destekleyici yerel ortamın olması</a:t>
            </a:r>
            <a:r>
              <a:rPr lang="tr-TR" sz="2000" b="1" kern="0" dirty="0">
                <a:solidFill>
                  <a:srgbClr val="0000FF"/>
                </a:solidFill>
                <a:latin typeface="Helvetica" pitchFamily="34" charset="0"/>
              </a:rPr>
              <a:t>	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tr-TR" sz="2000" b="1" kern="0" dirty="0">
                <a:solidFill>
                  <a:srgbClr val="0000FF"/>
                </a:solidFill>
                <a:latin typeface="Helvetica" pitchFamily="34" charset="0"/>
              </a:rPr>
              <a:t>Destekleyici Doğru Politikaların belirlenip uygulanması</a:t>
            </a:r>
            <a:r>
              <a:rPr lang="tr-TR" sz="2000" b="1" kern="0" dirty="0">
                <a:latin typeface="Helvetica" pitchFamily="34" charset="0"/>
              </a:rPr>
              <a:t>	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tr-TR" sz="2000" b="1" u="sng" kern="0" dirty="0">
                <a:solidFill>
                  <a:srgbClr val="C00000"/>
                </a:solidFill>
                <a:latin typeface="Helvetica" pitchFamily="34" charset="0"/>
              </a:rPr>
              <a:t>Yardımcı başarı faktörleri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tr-TR" sz="2000" b="1" kern="0" dirty="0">
                <a:latin typeface="Helvetica" pitchFamily="34" charset="0"/>
              </a:rPr>
              <a:t>Büyük şirketlerin varlığı                 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tr-TR" sz="2000" b="1" kern="0" dirty="0">
                <a:latin typeface="Helvetica" pitchFamily="34" charset="0"/>
              </a:rPr>
              <a:t>Uygun fiziksel altyapı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tr-TR" sz="2000" b="1" kern="0" dirty="0">
                <a:latin typeface="Helvetica" pitchFamily="34" charset="0"/>
              </a:rPr>
              <a:t>Güçlü girişimcilik faktörü             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tr-TR" sz="2000" b="1" kern="0" dirty="0">
                <a:latin typeface="Helvetica" pitchFamily="34" charset="0"/>
              </a:rPr>
              <a:t>Finans kaynaklarına erişim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7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1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855366"/>
            <a:ext cx="8686800" cy="4525962"/>
          </a:xfrm>
        </p:spPr>
        <p:txBody>
          <a:bodyPr/>
          <a:lstStyle/>
          <a:p>
            <a:r>
              <a:rPr lang="tr-TR" dirty="0" smtClean="0"/>
              <a:t>Kültürümüzün kalbinden gelen çok anlamlı, güzel sözler var.  Bunların gereğini biraz olsun yapmaya çalışsak ülkemizde hiçbir sorun kalmayacaktır.  </a:t>
            </a:r>
            <a:r>
              <a:rPr lang="tr-TR" b="1" dirty="0" smtClean="0"/>
              <a:t>Bu konudaki duygularımı şu güzel sözler ile dile getirmek istiyorum:</a:t>
            </a:r>
            <a:endParaRPr lang="tr-TR" dirty="0" smtClean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Bütün insanlığa verilen ilk “OKU” emrini her zaman yerine getirebilsek</a:t>
            </a:r>
          </a:p>
          <a:p>
            <a:r>
              <a:rPr lang="tr-TR" dirty="0" smtClean="0"/>
              <a:t>İlim Çin’de de olsa gidip alın, sözünün ne anlama geldiğini anlayabilsek </a:t>
            </a:r>
          </a:p>
          <a:p>
            <a:r>
              <a:rPr lang="tr-TR" dirty="0" smtClean="0"/>
              <a:t>Bilen ile bilmeyen arasındaki farkı bilebilsek</a:t>
            </a:r>
          </a:p>
          <a:p>
            <a:r>
              <a:rPr lang="tr-TR" dirty="0" smtClean="0"/>
              <a:t>Cehaletin, bütün kötülükleri çeken bir merkez olduğunu görebilsek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7" name="9 Altbilgi Yer Tutucusu"/>
          <p:cNvSpPr txBox="1">
            <a:spLocks/>
          </p:cNvSpPr>
          <p:nvPr/>
        </p:nvSpPr>
        <p:spPr>
          <a:xfrm>
            <a:off x="6732240" y="6309320"/>
            <a:ext cx="187220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Konya Sanayi Odası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" name="23 Veri Yer Tutucusu"/>
          <p:cNvSpPr txBox="1">
            <a:spLocks/>
          </p:cNvSpPr>
          <p:nvPr/>
        </p:nvSpPr>
        <p:spPr>
          <a:xfrm>
            <a:off x="46076" y="6339684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19 Haziran 2012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Komşusu aç iken tok yatanların, kültürümüzden nasıl dışlandığını kavrayabilsek</a:t>
            </a:r>
          </a:p>
          <a:p>
            <a:r>
              <a:rPr lang="tr-TR" dirty="0" smtClean="0"/>
              <a:t>Hiç ölmeyecekmiş gibi dünya için çalışıp, yarın ölecekmiş gibi de hazır olabilsek</a:t>
            </a:r>
          </a:p>
          <a:p>
            <a:r>
              <a:rPr lang="tr-TR" dirty="0" smtClean="0"/>
              <a:t>Bütün bunları yaşamımızın içerisine bir yerleştirebilsek</a:t>
            </a:r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54163"/>
            <a:ext cx="8991600" cy="4525962"/>
          </a:xfrm>
        </p:spPr>
        <p:txBody>
          <a:bodyPr/>
          <a:lstStyle/>
          <a:p>
            <a:r>
              <a:rPr lang="tr-TR" b="1" dirty="0" smtClean="0"/>
              <a:t>Hazreti İsa’ya</a:t>
            </a:r>
            <a:r>
              <a:rPr lang="tr-TR" dirty="0" smtClean="0"/>
              <a:t> “Onlar sana çirkin sözler sarf ediyorlar, sen hala iyilikle konuşuyorsun”, dediklerinde,</a:t>
            </a:r>
            <a:br>
              <a:rPr lang="tr-TR" dirty="0" smtClean="0"/>
            </a:br>
            <a:r>
              <a:rPr lang="tr-TR" dirty="0" smtClean="0"/>
              <a:t>“Herkes yanında ki sermayesinden harcar” diye verdiği cevabı anlayabilsek  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“Babaya ve anaya hürmeti” gereği gibi yapabilsek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986211"/>
            <a:ext cx="8686800" cy="1946845"/>
          </a:xfrm>
        </p:spPr>
        <p:txBody>
          <a:bodyPr/>
          <a:lstStyle/>
          <a:p>
            <a:r>
              <a:rPr lang="tr-TR" b="1" dirty="0" smtClean="0"/>
              <a:t>“Kuru duayı bırak, ağaç isteyen tohum eker” diyen Mevlana Hazretlerini anlayabilsek 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04800" y="71414"/>
            <a:ext cx="8686800" cy="5929354"/>
          </a:xfrm>
        </p:spPr>
        <p:txBody>
          <a:bodyPr/>
          <a:lstStyle/>
          <a:p>
            <a:pPr>
              <a:buNone/>
            </a:pPr>
            <a:r>
              <a:rPr lang="en-US" b="1" smtClean="0"/>
              <a:t>	Why is a cluster “Noah’s Ark”? Super strong “technology storm” is comming. To protect</a:t>
            </a:r>
          </a:p>
          <a:p>
            <a:pPr>
              <a:buNone/>
            </a:pPr>
            <a:r>
              <a:rPr lang="en-US" b="1" smtClean="0"/>
              <a:t>	all SMEs we have to build Noah’s Ark.</a:t>
            </a:r>
          </a:p>
          <a:p>
            <a:pPr>
              <a:buNone/>
            </a:pPr>
            <a:endParaRPr lang="en-US" sz="1600" b="1" smtClean="0"/>
          </a:p>
          <a:p>
            <a:pPr>
              <a:buNone/>
            </a:pPr>
            <a:r>
              <a:rPr lang="en-US" b="1" smtClean="0"/>
              <a:t>	Storm’s signals has already reached. Within 20 years at every corner will be felt very strongly.</a:t>
            </a:r>
          </a:p>
          <a:p>
            <a:pPr>
              <a:buNone/>
            </a:pPr>
            <a:endParaRPr lang="en-US" sz="2000" b="1" smtClean="0"/>
          </a:p>
          <a:p>
            <a:pPr>
              <a:buNone/>
            </a:pPr>
            <a:r>
              <a:rPr lang="en-US" b="1" smtClean="0"/>
              <a:t>	80% of the companies in stock markets will be destroyed. Some will be fragmented, some will survive…</a:t>
            </a:r>
          </a:p>
          <a:p>
            <a:pPr>
              <a:buNone/>
            </a:pPr>
            <a:endParaRPr lang="en-US" sz="1100" b="1" smtClean="0"/>
          </a:p>
          <a:p>
            <a:pPr>
              <a:buNone/>
            </a:pPr>
            <a:r>
              <a:rPr lang="en-US" b="1" smtClean="0"/>
              <a:t>	Which ones will survive? The ones can adapt themselves to have advanced technology (nano technology).</a:t>
            </a:r>
            <a:endParaRPr lang="en-US" b="1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957578"/>
            <a:ext cx="10513168" cy="5567766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smtClean="0"/>
              <a:t>İşte o zaman, ülkemiz teknolojinin üretim merkezine dönüşecek</a:t>
            </a:r>
          </a:p>
          <a:p>
            <a:pPr>
              <a:buNone/>
            </a:pPr>
            <a:r>
              <a:rPr lang="tr-TR" sz="2400" dirty="0" smtClean="0"/>
              <a:t>Ülkemizde ne fakir kalacak, giydirecek</a:t>
            </a:r>
          </a:p>
          <a:p>
            <a:pPr>
              <a:buNone/>
            </a:pPr>
            <a:r>
              <a:rPr lang="tr-TR" sz="2400" dirty="0" smtClean="0"/>
              <a:t>Ne tek bir aç kalacak, yedirecek</a:t>
            </a:r>
          </a:p>
          <a:p>
            <a:pPr>
              <a:buNone/>
            </a:pPr>
            <a:r>
              <a:rPr lang="tr-TR" sz="2400" dirty="0" smtClean="0"/>
              <a:t>Ne de bir tek yoksul kalacak, dilenmek isteyecek</a:t>
            </a:r>
          </a:p>
          <a:p>
            <a:pPr>
              <a:buNone/>
            </a:pPr>
            <a:r>
              <a:rPr lang="tr-TR" sz="2400" dirty="0" smtClean="0"/>
              <a:t>Ülkemiz ilimin ve bilginin kıblesine dönüşecek</a:t>
            </a:r>
          </a:p>
          <a:p>
            <a:pPr marL="0" indent="0">
              <a:buNone/>
            </a:pPr>
            <a:r>
              <a:rPr lang="tr-TR" sz="2400" dirty="0" smtClean="0"/>
              <a:t>Ya bu uyarılara kulak asmaz isek, biliyor musunuz, başımıza neler </a:t>
            </a:r>
          </a:p>
          <a:p>
            <a:pPr marL="0" indent="0">
              <a:buNone/>
            </a:pPr>
            <a:r>
              <a:rPr lang="tr-TR" sz="2400" dirty="0" smtClean="0"/>
              <a:t>gelecek?</a:t>
            </a:r>
          </a:p>
          <a:p>
            <a:pPr>
              <a:buNone/>
            </a:pPr>
            <a:r>
              <a:rPr lang="tr-TR" sz="2400" dirty="0" smtClean="0"/>
              <a:t>Ey millet, yabancı markalar ve Çin malları ülkemizi istila edecek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2033987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Komşusu a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iken tok yatan bizden değildir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Bu veciz uyarı, k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lt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z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n tam kalbinden gelmektedir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Bunun anlamı, bir par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a ekmek veya bir tas mercimek midir?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Bu devirde artık, a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lık ve tokluğun 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çü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birimi bilgidir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lık, bilgiye sahip olanlar ile olmayanların arasındaki dengesizliktir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403648" y="1105580"/>
            <a:ext cx="6040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Kümeleşmenin Kaynağını Anlatan Şiir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7236296" y="908720"/>
            <a:ext cx="150019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tr-T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©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5" name="4 Dikdörtgen"/>
          <p:cNvSpPr/>
          <p:nvPr/>
        </p:nvSpPr>
        <p:spPr>
          <a:xfrm>
            <a:off x="179512" y="1124744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Bu nedenle, 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niversitelere ağır sosyal sorumluluklar y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klenmiştir</a:t>
            </a:r>
            <a:endParaRPr lang="tr-TR" sz="2800" dirty="0" smtClean="0">
              <a:cs typeface="Arial" pitchFamily="34" charset="0"/>
            </a:endParaRPr>
          </a:p>
          <a:p>
            <a:pPr lvl="0" eaLnBrk="0" hangingPunct="0"/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niversiteler ya bu ağır sorumluluğun altında ezilecek</a:t>
            </a:r>
            <a:endParaRPr lang="tr-TR" sz="2800" dirty="0" smtClean="0">
              <a:cs typeface="Arial" pitchFamily="34" charset="0"/>
            </a:endParaRPr>
          </a:p>
          <a:p>
            <a:pPr lvl="0" eaLnBrk="0" hangingPunct="0"/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Ya da, b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lgesel kalkınma i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inde aktif rol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n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stlenecek</a:t>
            </a:r>
            <a:endParaRPr lang="tr-TR" sz="2800" dirty="0" smtClean="0">
              <a:cs typeface="Arial" pitchFamily="34" charset="0"/>
            </a:endParaRPr>
          </a:p>
          <a:p>
            <a:pPr lvl="0" eaLnBrk="0" hangingPunct="0"/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Bunu idrak edemeyen 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niversiteler Peygamberin sevgisini kaybedecek</a:t>
            </a:r>
            <a:endParaRPr lang="tr-TR" sz="2800" dirty="0" smtClean="0">
              <a:cs typeface="Arial" pitchFamily="34" charset="0"/>
            </a:endParaRPr>
          </a:p>
          <a:p>
            <a:pPr lvl="0" eaLnBrk="0" hangingPunct="0"/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Bu model, Peygamberimizin ortaya koyduğu k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meleşme modelidir</a:t>
            </a:r>
            <a:endParaRPr lang="tr-TR" sz="2800" dirty="0" smtClean="0">
              <a:cs typeface="Arial" pitchFamily="34" charset="0"/>
            </a:endParaRPr>
          </a:p>
          <a:p>
            <a:pPr lvl="0" eaLnBrk="0" hangingPunct="0"/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K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meleşme modeli, geri kalmış 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lkelerin tek 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mididir</a:t>
            </a:r>
            <a:endParaRPr lang="tr-TR" sz="2800" dirty="0" smtClean="0">
              <a:cs typeface="Arial" pitchFamily="34" charset="0"/>
            </a:endParaRPr>
          </a:p>
          <a:p>
            <a:pPr lvl="0" eaLnBrk="0" hangingPunct="0"/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Ve her t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rl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 a</a:t>
            </a:r>
            <a:r>
              <a:rPr lang="tr-TR" sz="2800" dirty="0" smtClean="0"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tr-TR" sz="28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lığı giderir</a:t>
            </a:r>
            <a:endParaRPr lang="tr-TR" sz="2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69AD8-C975-4621-9435-44DFC6592E3F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5" name="4 Dikdörtgen"/>
          <p:cNvSpPr/>
          <p:nvPr/>
        </p:nvSpPr>
        <p:spPr>
          <a:xfrm>
            <a:off x="60960" y="980728"/>
            <a:ext cx="89644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Bunu anlamayan 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lkeler kesinlikle fakirleşir</a:t>
            </a:r>
            <a:endParaRPr lang="tr-TR" sz="2600" dirty="0" smtClean="0">
              <a:cs typeface="Arial" pitchFamily="34" charset="0"/>
            </a:endParaRPr>
          </a:p>
          <a:p>
            <a:pPr lvl="0" eaLnBrk="0" hangingPunct="0"/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Fakirliğin arkasından kuşkusuz işsizlik ve A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LIK gelir</a:t>
            </a:r>
            <a:endParaRPr lang="tr-TR" sz="2600" dirty="0" smtClean="0">
              <a:cs typeface="Arial" pitchFamily="34" charset="0"/>
            </a:endParaRPr>
          </a:p>
          <a:p>
            <a:pPr lvl="0" eaLnBrk="0" hangingPunct="0"/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niversitemiz, k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lt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z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n kalbinden gelen bu uyarının bilincindedir</a:t>
            </a:r>
            <a:endParaRPr lang="tr-TR" sz="2600" dirty="0" smtClean="0">
              <a:cs typeface="Arial" pitchFamily="34" charset="0"/>
            </a:endParaRPr>
          </a:p>
          <a:p>
            <a:pPr lvl="0" eaLnBrk="0" hangingPunct="0"/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B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lgesel kalkınma i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in Peygamberimizin modelini uygulamakla g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revlidir</a:t>
            </a:r>
          </a:p>
          <a:p>
            <a:pPr lvl="0" eaLnBrk="0" hangingPunct="0"/>
            <a:endParaRPr lang="tr-TR" sz="2600" dirty="0" smtClean="0">
              <a:cs typeface="Arial" pitchFamily="34" charset="0"/>
            </a:endParaRPr>
          </a:p>
          <a:p>
            <a:pPr lvl="0" eaLnBrk="0" hangingPunct="0"/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Yoksulluk ve A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LIK ile m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cadele etmek kutsal bir g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revdir</a:t>
            </a:r>
            <a:endParaRPr lang="tr-TR" sz="2600" dirty="0" smtClean="0">
              <a:cs typeface="Arial" pitchFamily="34" charset="0"/>
            </a:endParaRPr>
          </a:p>
          <a:p>
            <a:pPr lvl="0" eaLnBrk="0" hangingPunct="0"/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Bu yolda samimi olarak harcanan zaman ve enerji, insanlık i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indir</a:t>
            </a:r>
            <a:endParaRPr lang="tr-TR" sz="2600" dirty="0" smtClean="0">
              <a:cs typeface="Arial" pitchFamily="34" charset="0"/>
            </a:endParaRPr>
          </a:p>
          <a:p>
            <a:pPr lvl="0" eaLnBrk="0" hangingPunct="0"/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İyi niyet, d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stl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k ve 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alışkanlık kesinlikle hepimize başarıyı getirir</a:t>
            </a:r>
            <a:endParaRPr lang="tr-TR" sz="2600" dirty="0" smtClean="0">
              <a:cs typeface="Arial" pitchFamily="34" charset="0"/>
            </a:endParaRPr>
          </a:p>
          <a:p>
            <a:pPr lvl="0" eaLnBrk="0" hangingPunct="0"/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Çü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nk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 insanlık i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in harcanan bir saat bile, ALLAH katında </a:t>
            </a:r>
            <a:r>
              <a:rPr lang="tr-TR" sz="2600" dirty="0" smtClean="0"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tr-TR" sz="2600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ok değerlidir</a:t>
            </a:r>
            <a:endParaRPr lang="tr-TR" sz="2600" dirty="0" smtClean="0"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843808" y="6012577"/>
            <a:ext cx="374441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tr-T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©</a:t>
            </a:r>
            <a:r>
              <a:rPr lang="tr-T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Ziya B. Güvenç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ezinti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35706</TotalTime>
  <Words>2343</Words>
  <Application>Microsoft Office PowerPoint</Application>
  <PresentationFormat>Ekran Gösterisi (4:3)</PresentationFormat>
  <Paragraphs>734</Paragraphs>
  <Slides>93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93</vt:i4>
      </vt:variant>
    </vt:vector>
  </HeadingPairs>
  <TitlesOfParts>
    <vt:vector size="96" baseType="lpstr">
      <vt:lpstr>Gündönümü</vt:lpstr>
      <vt:lpstr>Gezinti</vt:lpstr>
      <vt:lpstr>Equation</vt:lpstr>
      <vt:lpstr>Slayt 1</vt:lpstr>
      <vt:lpstr>                  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Küme Yönetİmİ Nasıl Olmalı?</vt:lpstr>
      <vt:lpstr>Slayt 27</vt:lpstr>
      <vt:lpstr>Slayt 28</vt:lpstr>
      <vt:lpstr>Slayt 29</vt:lpstr>
      <vt:lpstr>Slayt 30</vt:lpstr>
      <vt:lpstr>Slayt 31</vt:lpstr>
      <vt:lpstr>Slayt 32</vt:lpstr>
      <vt:lpstr>10 Ünİversİte 21 AraştIrma kuruluşu 56 şİrket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2007 de “İŞİM” İçİn YaptIğImIz Projeler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Kümelenmenin Faydaları</vt:lpstr>
      <vt:lpstr>Slayt 79</vt:lpstr>
      <vt:lpstr>Slayt 80</vt:lpstr>
      <vt:lpstr>Slayt 81</vt:lpstr>
      <vt:lpstr>Slayt 82</vt:lpstr>
      <vt:lpstr>Slayt 83</vt:lpstr>
      <vt:lpstr>BaşarIlI Bİr Küme OLMAK İçİn</vt:lpstr>
      <vt:lpstr>Slayt 85</vt:lpstr>
      <vt:lpstr>Slayt 86</vt:lpstr>
      <vt:lpstr>Slayt 87</vt:lpstr>
      <vt:lpstr>Slayt 88</vt:lpstr>
      <vt:lpstr>Slayt 89</vt:lpstr>
      <vt:lpstr>Slayt 90</vt:lpstr>
      <vt:lpstr>Slayt 91</vt:lpstr>
      <vt:lpstr>Slayt 92</vt:lpstr>
      <vt:lpstr>Slayt 93</vt:lpstr>
    </vt:vector>
  </TitlesOfParts>
  <Company>Cankaya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guvenc</dc:creator>
  <cp:lastModifiedBy>Orhan</cp:lastModifiedBy>
  <cp:revision>862</cp:revision>
  <dcterms:created xsi:type="dcterms:W3CDTF">2008-08-14T16:42:31Z</dcterms:created>
  <dcterms:modified xsi:type="dcterms:W3CDTF">2014-10-21T01:11:28Z</dcterms:modified>
</cp:coreProperties>
</file>