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64" r:id="rId3"/>
    <p:sldId id="263" r:id="rId4"/>
    <p:sldId id="259" r:id="rId5"/>
    <p:sldId id="265" r:id="rId6"/>
    <p:sldId id="258" r:id="rId7"/>
    <p:sldId id="257" r:id="rId8"/>
    <p:sldId id="266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458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B17DF-0D06-4EB4-8815-AC4D7FE0F5D0}" type="datetimeFigureOut">
              <a:rPr lang="en-US" smtClean="0"/>
              <a:t>10/18/2014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EAED3-66EE-4A6A-AFF7-FF703026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16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20-21 October 2014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International Development Forum, Kuala Lumpur Malaysia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1140-63F6-4C9E-98F1-64059B7F83C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341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20-21 October 2014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International Development Forum, Kuala Lumpur Malaysia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1140-63F6-4C9E-98F1-64059B7F83C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947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20-21 October 2014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International Development Forum, Kuala Lumpur Malaysia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1140-63F6-4C9E-98F1-64059B7F83C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8188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 userDrawn="1"/>
        </p:nvSpPr>
        <p:spPr>
          <a:xfrm>
            <a:off x="0" y="0"/>
            <a:ext cx="9144000" cy="512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4 Resim" descr="logo.png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44624"/>
            <a:ext cx="877041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96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 userDrawn="1"/>
        </p:nvSpPr>
        <p:spPr>
          <a:xfrm>
            <a:off x="0" y="0"/>
            <a:ext cx="9144000" cy="512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4 Resim" descr="logo.png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44624"/>
            <a:ext cx="877041" cy="4046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 userDrawn="1"/>
        </p:nvSpPr>
        <p:spPr>
          <a:xfrm>
            <a:off x="0" y="0"/>
            <a:ext cx="9144000" cy="512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4 Resim" descr="logo.png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44624"/>
            <a:ext cx="877041" cy="4046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20-21 October 2014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International Development Forum, Kuala Lumpur Malaysia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1140-63F6-4C9E-98F1-64059B7F83C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183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20-21 October 2014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International Development Forum, Kuala Lumpur Malaysia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1140-63F6-4C9E-98F1-64059B7F83C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560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20-21 October 2014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International Development Forum, Kuala Lumpur Malaysia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1140-63F6-4C9E-98F1-64059B7F83C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896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20-21 October 2014</a:t>
            </a:r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International Development Forum, Kuala Lumpur Malaysia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1140-63F6-4C9E-98F1-64059B7F83C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018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20-21 October 2014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International Development Forum, Kuala Lumpur Malaysia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1140-63F6-4C9E-98F1-64059B7F83C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022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20-21 October 2014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96072" cy="501650"/>
          </a:xfrm>
        </p:spPr>
        <p:txBody>
          <a:bodyPr/>
          <a:lstStyle/>
          <a:p>
            <a:r>
              <a:rPr lang="tr-TR" dirty="0" smtClean="0"/>
              <a:t>International Development Forum, Kuala Lumpur </a:t>
            </a:r>
            <a:r>
              <a:rPr lang="tr-TR" dirty="0" err="1" smtClean="0"/>
              <a:t>Malaysia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85018"/>
          </a:xfrm>
        </p:spPr>
        <p:txBody>
          <a:bodyPr/>
          <a:lstStyle/>
          <a:p>
            <a:fld id="{277B1140-63F6-4C9E-98F1-64059B7F83C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8450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20-21 October 2014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International Development Forum, Kuala Lumpur Malaysia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1140-63F6-4C9E-98F1-64059B7F83C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78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20-21 October 2014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International Development Forum, Kuala Lumpur Malaysia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1140-63F6-4C9E-98F1-64059B7F83C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520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20-21 October 2014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International Development Forum, Kuala Lumpur Malaysia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B1140-63F6-4C9E-98F1-64059B7F83C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701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1124744"/>
            <a:ext cx="8280920" cy="501675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tr-TR" sz="4000" b="1" dirty="0" smtClean="0">
              <a:solidFill>
                <a:srgbClr val="C00000"/>
              </a:solidFill>
            </a:endParaRPr>
          </a:p>
          <a:p>
            <a:pPr algn="ctr"/>
            <a:endParaRPr lang="tr-TR" sz="4000" b="1" dirty="0">
              <a:solidFill>
                <a:srgbClr val="C000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OSTIM INDUSTRIAL MODEL </a:t>
            </a:r>
            <a:endParaRPr lang="tr-TR" sz="40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FOR REGIONAL DEVELOPMENT </a:t>
            </a:r>
            <a:endParaRPr lang="tr-TR" sz="40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AND </a:t>
            </a:r>
            <a:endParaRPr lang="tr-TR" sz="40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CLUSTERING IN TÜRKİYE</a:t>
            </a:r>
            <a:endParaRPr lang="tr-TR" sz="4000" b="1" dirty="0" smtClean="0">
              <a:solidFill>
                <a:srgbClr val="C00000"/>
              </a:solidFill>
            </a:endParaRPr>
          </a:p>
          <a:p>
            <a:pPr algn="ctr"/>
            <a:endParaRPr lang="tr-TR" sz="4000" b="1" dirty="0">
              <a:solidFill>
                <a:srgbClr val="C00000"/>
              </a:solidFill>
            </a:endParaRPr>
          </a:p>
          <a:p>
            <a:pPr algn="ctr"/>
            <a:r>
              <a:rPr lang="tr-TR" sz="4000" b="1" i="1" dirty="0" smtClean="0">
                <a:solidFill>
                  <a:srgbClr val="C00000"/>
                </a:solidFill>
              </a:rPr>
              <a:t>Since 1967</a:t>
            </a:r>
            <a:endParaRPr lang="tr-TR" sz="4000" b="1" i="1" dirty="0"/>
          </a:p>
        </p:txBody>
      </p:sp>
      <p:pic>
        <p:nvPicPr>
          <p:cNvPr id="3" name="4 Resim" descr="logo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89232"/>
            <a:ext cx="2088232" cy="963504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20-21 October 2014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International Development Forum, Kuala Lumpur Malaysia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1140-63F6-4C9E-98F1-64059B7F83CE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115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mit Guclu\Documents\Günlükler\Genel\png_logo_ostim\ostim.png"/>
          <p:cNvPicPr>
            <a:picLocks noChangeAspect="1" noChangeArrowheads="1"/>
          </p:cNvPicPr>
          <p:nvPr/>
        </p:nvPicPr>
        <p:blipFill>
          <a:blip r:embed="rId2" cstate="print"/>
          <a:srcRect t="24651" b="24287"/>
          <a:stretch>
            <a:fillRect/>
          </a:stretch>
        </p:blipFill>
        <p:spPr bwMode="auto">
          <a:xfrm>
            <a:off x="2897194" y="404664"/>
            <a:ext cx="3349612" cy="1368152"/>
          </a:xfrm>
          <a:prstGeom prst="rect">
            <a:avLst/>
          </a:prstGeom>
          <a:noFill/>
        </p:spPr>
      </p:pic>
      <p:sp>
        <p:nvSpPr>
          <p:cNvPr id="9" name="8 Dikdörtgen"/>
          <p:cNvSpPr/>
          <p:nvPr/>
        </p:nvSpPr>
        <p:spPr>
          <a:xfrm>
            <a:off x="0" y="1917402"/>
            <a:ext cx="9144000" cy="71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2 Alt Başlık"/>
          <p:cNvSpPr txBox="1">
            <a:spLocks/>
          </p:cNvSpPr>
          <p:nvPr/>
        </p:nvSpPr>
        <p:spPr>
          <a:xfrm>
            <a:off x="323528" y="2418616"/>
            <a:ext cx="8640960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 w="11430"/>
                <a:uLnTx/>
                <a:uFillTx/>
                <a:latin typeface="Arial" pitchFamily="34" charset="0"/>
                <a:cs typeface="Arial" pitchFamily="34" charset="0"/>
              </a:rPr>
              <a:t>             </a:t>
            </a:r>
            <a:r>
              <a:rPr kumimoji="0" lang="tr-TR" sz="4400" b="1" i="0" u="none" strike="noStrike" kern="1200" cap="none" spc="0" normalizeH="0" baseline="0" noProof="0" dirty="0" smtClean="0">
                <a:ln w="11430"/>
                <a:solidFill>
                  <a:srgbClr val="002060"/>
                </a:solidFill>
                <a:uLnTx/>
                <a:uFillTx/>
                <a:latin typeface="Arial" pitchFamily="34" charset="0"/>
                <a:cs typeface="Arial" pitchFamily="34" charset="0"/>
              </a:rPr>
              <a:t>5.000        </a:t>
            </a:r>
            <a:r>
              <a:rPr lang="tr-TR" sz="4400" b="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Enterprises</a:t>
            </a:r>
            <a:r>
              <a:rPr kumimoji="0" lang="tr-TR" sz="4400" b="1" i="0" u="none" strike="noStrike" kern="1200" cap="none" spc="0" normalizeH="0" baseline="0" noProof="0" dirty="0" smtClean="0">
                <a:ln w="11430"/>
                <a:solidFill>
                  <a:srgbClr val="002060"/>
                </a:solidFill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endParaRPr lang="tr-TR" sz="4400" b="1" noProof="0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 w="11430"/>
                <a:solidFill>
                  <a:srgbClr val="002060"/>
                </a:solidFill>
                <a:uLnTx/>
                <a:uFillTx/>
                <a:latin typeface="Arial" pitchFamily="34" charset="0"/>
                <a:cs typeface="Arial" pitchFamily="34" charset="0"/>
              </a:rPr>
              <a:t>            </a:t>
            </a:r>
            <a:r>
              <a:rPr kumimoji="0" lang="tr-TR" sz="4400" b="1" i="0" u="none" strike="noStrike" kern="1200" cap="none" spc="0" normalizeH="0" noProof="0" dirty="0" smtClean="0">
                <a:ln w="11430"/>
                <a:solidFill>
                  <a:srgbClr val="002060"/>
                </a:solidFill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4400" b="1" i="0" u="none" strike="noStrike" kern="1200" cap="none" spc="0" normalizeH="0" baseline="0" noProof="0" dirty="0" smtClean="0">
                <a:ln w="11430"/>
                <a:solidFill>
                  <a:srgbClr val="002060"/>
                </a:solidFill>
                <a:uLnTx/>
                <a:uFillTx/>
                <a:latin typeface="Arial" pitchFamily="34" charset="0"/>
                <a:cs typeface="Arial" pitchFamily="34" charset="0"/>
              </a:rPr>
              <a:t>50.000</a:t>
            </a:r>
            <a:r>
              <a:rPr kumimoji="0" lang="tr-TR" sz="4400" b="1" i="0" u="none" strike="noStrike" kern="1200" cap="none" spc="0" normalizeH="0" noProof="0" dirty="0" smtClean="0">
                <a:ln w="11430"/>
                <a:solidFill>
                  <a:srgbClr val="002060"/>
                </a:solidFill>
                <a:uLnTx/>
                <a:uFillTx/>
                <a:latin typeface="Arial" pitchFamily="34" charset="0"/>
                <a:cs typeface="Arial" pitchFamily="34" charset="0"/>
              </a:rPr>
              <a:t>      </a:t>
            </a:r>
            <a:r>
              <a:rPr lang="en-US" sz="4400" b="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Employee</a:t>
            </a:r>
            <a:endParaRPr lang="tr-TR" sz="4400" b="1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tr-TR" sz="1600" b="1" dirty="0" smtClean="0">
              <a:ln w="11430"/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b="1" dirty="0" smtClean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OSTIM has reached to this level within 47 years of hard</a:t>
            </a:r>
            <a:r>
              <a:rPr lang="tr-TR" sz="4400" b="1" dirty="0" smtClean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work </a:t>
            </a:r>
            <a:endParaRPr kumimoji="0" lang="en-US" sz="4400" b="1" i="0" u="none" strike="noStrike" kern="1200" cap="none" spc="0" normalizeH="0" baseline="0" dirty="0">
              <a:ln w="11430"/>
              <a:solidFill>
                <a:srgbClr val="C00000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20-21 October 2014</a:t>
            </a: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472136" cy="385018"/>
          </a:xfrm>
        </p:spPr>
        <p:txBody>
          <a:bodyPr/>
          <a:lstStyle/>
          <a:p>
            <a:r>
              <a:rPr lang="en-US" smtClean="0"/>
              <a:t>International Development Forum, Kuala Lumpur Malaysia</a:t>
            </a:r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1140-63F6-4C9E-98F1-64059B7F83CE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Metin kutusu">
            <a:hlinkClick r:id="" action="ppaction://noaction"/>
          </p:cNvPr>
          <p:cNvSpPr txBox="1"/>
          <p:nvPr/>
        </p:nvSpPr>
        <p:spPr>
          <a:xfrm>
            <a:off x="3203848" y="116632"/>
            <a:ext cx="287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NOWADAYS OSTIM…</a:t>
            </a:r>
          </a:p>
        </p:txBody>
      </p:sp>
      <p:pic>
        <p:nvPicPr>
          <p:cNvPr id="11" name="Picture 4" descr="C:\Users\Ümit\Desktop\dunden_bg\etkinlik foto ostim foto\ostim 5.jpg"/>
          <p:cNvPicPr>
            <a:picLocks noChangeAspect="1" noChangeArrowheads="1"/>
          </p:cNvPicPr>
          <p:nvPr/>
        </p:nvPicPr>
        <p:blipFill>
          <a:blip r:embed="rId2" cstate="print"/>
          <a:srcRect t="17041"/>
          <a:stretch>
            <a:fillRect/>
          </a:stretch>
        </p:blipFill>
        <p:spPr bwMode="auto">
          <a:xfrm>
            <a:off x="179512" y="620688"/>
            <a:ext cx="8784976" cy="57606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4400" y="980728"/>
            <a:ext cx="8229600" cy="5904656"/>
          </a:xfrm>
        </p:spPr>
        <p:txBody>
          <a:bodyPr>
            <a:normAutofit fontScale="32500" lnSpcReduction="20000"/>
          </a:bodyPr>
          <a:lstStyle/>
          <a:p>
            <a:r>
              <a:rPr lang="en-US" sz="7400" b="1" smtClean="0">
                <a:solidFill>
                  <a:srgbClr val="002060"/>
                </a:solidFill>
              </a:rPr>
              <a:t>MACHINE and MACHINERY EQUIPMENT</a:t>
            </a:r>
          </a:p>
          <a:p>
            <a:r>
              <a:rPr lang="en-US" sz="7400" b="1" smtClean="0">
                <a:solidFill>
                  <a:srgbClr val="C00000"/>
                </a:solidFill>
              </a:rPr>
              <a:t>ELECTRIC and ELECTRONICAL EQUIPMENT</a:t>
            </a:r>
          </a:p>
          <a:p>
            <a:r>
              <a:rPr lang="en-US" sz="7400" b="1" smtClean="0">
                <a:solidFill>
                  <a:srgbClr val="002060"/>
                </a:solidFill>
              </a:rPr>
              <a:t>METAL and METAL WORKING </a:t>
            </a:r>
          </a:p>
          <a:p>
            <a:r>
              <a:rPr lang="en-US" sz="7400" b="1" smtClean="0">
                <a:solidFill>
                  <a:srgbClr val="C00000"/>
                </a:solidFill>
              </a:rPr>
              <a:t>AUTOMOTIVE</a:t>
            </a:r>
          </a:p>
          <a:p>
            <a:r>
              <a:rPr lang="en-US" sz="7400" b="1" smtClean="0">
                <a:solidFill>
                  <a:srgbClr val="002060"/>
                </a:solidFill>
              </a:rPr>
              <a:t>CONSTRUCTION MACHINERY</a:t>
            </a:r>
          </a:p>
          <a:p>
            <a:r>
              <a:rPr lang="en-US" sz="7400" b="1" smtClean="0">
                <a:solidFill>
                  <a:srgbClr val="C00000"/>
                </a:solidFill>
              </a:rPr>
              <a:t>MEDICAL INDUSTRY </a:t>
            </a:r>
            <a:endParaRPr lang="en-US" sz="7400" b="1" smtClean="0">
              <a:solidFill>
                <a:srgbClr val="002060"/>
              </a:solidFill>
            </a:endParaRPr>
          </a:p>
          <a:p>
            <a:r>
              <a:rPr lang="en-US" sz="7400" b="1" smtClean="0">
                <a:solidFill>
                  <a:srgbClr val="002060"/>
                </a:solidFill>
              </a:rPr>
              <a:t>CASTING and FORGING</a:t>
            </a:r>
          </a:p>
          <a:p>
            <a:r>
              <a:rPr lang="en-US" sz="7400" b="1" smtClean="0">
                <a:solidFill>
                  <a:srgbClr val="C00000"/>
                </a:solidFill>
              </a:rPr>
              <a:t>COATINGS</a:t>
            </a:r>
          </a:p>
          <a:p>
            <a:r>
              <a:rPr lang="en-US" sz="7400" b="1" smtClean="0">
                <a:solidFill>
                  <a:srgbClr val="002060"/>
                </a:solidFill>
              </a:rPr>
              <a:t>BUILDING and  CONSTRUCTION </a:t>
            </a:r>
          </a:p>
          <a:p>
            <a:r>
              <a:rPr lang="en-US" sz="7400" b="1" smtClean="0">
                <a:solidFill>
                  <a:srgbClr val="C00000"/>
                </a:solidFill>
              </a:rPr>
              <a:t>CHEMICALS  </a:t>
            </a:r>
          </a:p>
          <a:p>
            <a:r>
              <a:rPr lang="en-US" sz="7400" b="1" smtClean="0">
                <a:solidFill>
                  <a:srgbClr val="002060"/>
                </a:solidFill>
              </a:rPr>
              <a:t>ADVANCED MATERIALS and EQUIPMENTS</a:t>
            </a:r>
          </a:p>
          <a:p>
            <a:r>
              <a:rPr lang="en-US" sz="7400" b="1" smtClean="0">
                <a:solidFill>
                  <a:srgbClr val="C00000"/>
                </a:solidFill>
              </a:rPr>
              <a:t>PLASTICS and RUBBERS </a:t>
            </a:r>
          </a:p>
          <a:p>
            <a:r>
              <a:rPr lang="en-US" sz="7400" b="1" smtClean="0">
                <a:solidFill>
                  <a:srgbClr val="002060"/>
                </a:solidFill>
              </a:rPr>
              <a:t>ENGINEERING and DESIGN</a:t>
            </a:r>
          </a:p>
          <a:p>
            <a:r>
              <a:rPr lang="en-US" sz="7400" b="1" smtClean="0">
                <a:solidFill>
                  <a:srgbClr val="C00000"/>
                </a:solidFill>
              </a:rPr>
              <a:t>PACKAGING and PRINTING </a:t>
            </a:r>
          </a:p>
          <a:p>
            <a:r>
              <a:rPr lang="en-US" sz="7400" b="1" smtClean="0">
                <a:solidFill>
                  <a:srgbClr val="002060"/>
                </a:solidFill>
              </a:rPr>
              <a:t>RENEWABLE  ENERGY</a:t>
            </a:r>
          </a:p>
          <a:p>
            <a:endParaRPr lang="en-US" sz="7400" b="1" smtClean="0">
              <a:solidFill>
                <a:srgbClr val="002060"/>
              </a:solidFill>
            </a:endParaRPr>
          </a:p>
          <a:p>
            <a:endParaRPr lang="en-US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SECTORS IN OSTIM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s://encrypted-tbn2.gstatic.com/images?q=tbn:ANd9GcR9su8KyKWc5yjULoZSC73WEW5yLSJa91RiiMZHizh3Lob7sqAp4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331639" cy="932146"/>
          </a:xfrm>
          <a:prstGeom prst="rect">
            <a:avLst/>
          </a:prstGeom>
          <a:noFill/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r>
              <a:rPr lang="en-US" smtClean="0"/>
              <a:t>20-21 October 2014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124200" y="6448252"/>
            <a:ext cx="4760168" cy="313010"/>
          </a:xfrm>
        </p:spPr>
        <p:txBody>
          <a:bodyPr/>
          <a:lstStyle/>
          <a:p>
            <a:r>
              <a:rPr lang="tr-TR" dirty="0" smtClean="0"/>
              <a:t>International Development Forum, Kuala Lumpur </a:t>
            </a:r>
            <a:r>
              <a:rPr lang="tr-TR" dirty="0" err="1" smtClean="0"/>
              <a:t>Malaysia</a:t>
            </a:r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1140-63F6-4C9E-98F1-64059B7F83CE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57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CLUSTERS  IN  OSTIM</a:t>
            </a: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s://encrypted-tbn2.gstatic.com/images?q=tbn:ANd9GcR9su8KyKWc5yjULoZSC73WEW5yLSJa91RiiMZHizh3Lob7sqAp4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331639" cy="932146"/>
          </a:xfrm>
          <a:prstGeom prst="rect">
            <a:avLst/>
          </a:prstGeom>
          <a:noFill/>
        </p:spPr>
      </p:pic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282064"/>
              </p:ext>
            </p:extLst>
          </p:nvPr>
        </p:nvGraphicFramePr>
        <p:xfrm>
          <a:off x="1" y="932146"/>
          <a:ext cx="9143999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177"/>
                <a:gridCol w="3831822"/>
              </a:tblGrid>
              <a:tr h="379214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CLUSTERS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  NUMBER OF COMPANIES</a:t>
                      </a:r>
                      <a:endParaRPr lang="tr-TR" sz="2400" dirty="0"/>
                    </a:p>
                  </a:txBody>
                  <a:tcPr/>
                </a:tc>
              </a:tr>
              <a:tr h="6715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="1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DEFENCE AND AVIATION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1" i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i="0" dirty="0" smtClean="0">
                          <a:solidFill>
                            <a:srgbClr val="C00000"/>
                          </a:solidFill>
                        </a:rPr>
                        <a:t>149</a:t>
                      </a:r>
                    </a:p>
                    <a:p>
                      <a:pPr algn="ctr"/>
                      <a:endParaRPr lang="tr-TR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34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CONSTRUCTION </a:t>
                      </a:r>
                      <a:r>
                        <a:rPr lang="tr-TR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MACHINERY </a:t>
                      </a:r>
                      <a:endParaRPr lang="tr-TR" sz="18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tr-T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i="0" dirty="0" smtClean="0">
                          <a:solidFill>
                            <a:srgbClr val="002060"/>
                          </a:solidFill>
                        </a:rPr>
                        <a:t>122</a:t>
                      </a:r>
                    </a:p>
                    <a:p>
                      <a:pPr algn="ctr"/>
                      <a:endParaRPr lang="tr-T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584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RAIL</a:t>
                      </a:r>
                      <a:r>
                        <a:rPr lang="tr-TR" sz="18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TRANSPORTATION </a:t>
                      </a:r>
                      <a:r>
                        <a:rPr lang="tr-TR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SYSTEMS </a:t>
                      </a:r>
                    </a:p>
                    <a:p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b="1" i="0" dirty="0" smtClean="0"/>
                    </a:p>
                    <a:p>
                      <a:pPr algn="ctr"/>
                      <a:r>
                        <a:rPr lang="tr-TR" sz="2000" b="1" i="0" dirty="0" smtClean="0"/>
                        <a:t>135</a:t>
                      </a:r>
                      <a:endParaRPr lang="tr-TR" sz="2000" b="1" dirty="0"/>
                    </a:p>
                  </a:txBody>
                  <a:tcPr/>
                </a:tc>
              </a:tr>
              <a:tr h="834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="1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RENEWABLE  ENERGY</a:t>
                      </a:r>
                    </a:p>
                    <a:p>
                      <a:endParaRPr lang="tr-TR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1" i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i="0" dirty="0" smtClean="0">
                          <a:solidFill>
                            <a:srgbClr val="C00000"/>
                          </a:solidFill>
                        </a:rPr>
                        <a:t>62</a:t>
                      </a:r>
                    </a:p>
                    <a:p>
                      <a:pPr algn="ctr"/>
                      <a:endParaRPr lang="tr-TR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34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MEDICAL INDUSTRY </a:t>
                      </a:r>
                    </a:p>
                    <a:p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1" i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i="0" dirty="0" smtClean="0"/>
                        <a:t>71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</a:tr>
              <a:tr h="7584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RUBBER TECHNOLOGIES</a:t>
                      </a:r>
                    </a:p>
                    <a:p>
                      <a:endParaRPr lang="tr-TR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i="0" dirty="0" smtClean="0">
                          <a:solidFill>
                            <a:srgbClr val="002060"/>
                          </a:solidFill>
                        </a:rPr>
                        <a:t>43</a:t>
                      </a:r>
                    </a:p>
                    <a:p>
                      <a:pPr algn="ctr"/>
                      <a:endParaRPr lang="tr-T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7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Metin kutusu">
            <a:hlinkClick r:id="" action="ppaction://noaction"/>
          </p:cNvPr>
          <p:cNvSpPr txBox="1"/>
          <p:nvPr/>
        </p:nvSpPr>
        <p:spPr>
          <a:xfrm>
            <a:off x="1594560" y="76562"/>
            <a:ext cx="3301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ACTIVITIES AND REFLECTIONS</a:t>
            </a:r>
          </a:p>
        </p:txBody>
      </p:sp>
      <p:sp>
        <p:nvSpPr>
          <p:cNvPr id="13" name="12 Metin kutusu">
            <a:hlinkClick r:id="" action="ppaction://noaction"/>
          </p:cNvPr>
          <p:cNvSpPr txBox="1"/>
          <p:nvPr/>
        </p:nvSpPr>
        <p:spPr>
          <a:xfrm>
            <a:off x="5472100" y="76562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OSTIM MODEL TRANSFER</a:t>
            </a:r>
          </a:p>
        </p:txBody>
      </p:sp>
      <p:cxnSp>
        <p:nvCxnSpPr>
          <p:cNvPr id="14" name="13 Düz Ok Bağlayıcısı"/>
          <p:cNvCxnSpPr/>
          <p:nvPr/>
        </p:nvCxnSpPr>
        <p:spPr>
          <a:xfrm>
            <a:off x="4824028" y="260648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ihracat_harita_20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" y="440268"/>
            <a:ext cx="914400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06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60432" cy="114300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C00000"/>
                </a:solidFill>
              </a:rPr>
              <a:t>DISTRIBUTION OF ACTIVITIES  AND  RISK</a:t>
            </a:r>
            <a:endParaRPr lang="tr-TR" sz="3600" b="1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478355"/>
              </p:ext>
            </p:extLst>
          </p:nvPr>
        </p:nvGraphicFramePr>
        <p:xfrm>
          <a:off x="521804" y="1484784"/>
          <a:ext cx="8304582" cy="516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084"/>
                <a:gridCol w="2494304"/>
                <a:gridCol w="2768194"/>
              </a:tblGrid>
              <a:tr h="68848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ACTIVITIES TO DO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   ORGANIZER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dirty="0" smtClean="0"/>
                        <a:t>   FINANCE</a:t>
                      </a:r>
                      <a:endParaRPr lang="tr-TR" sz="2000" dirty="0"/>
                    </a:p>
                  </a:txBody>
                  <a:tcPr/>
                </a:tc>
              </a:tr>
              <a:tr h="616470"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  1. NEEDS ANALYSIS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     OSTİM   +   IDB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 smtClean="0"/>
                        <a:t>    IDB   +  GRANT</a:t>
                      </a:r>
                      <a:endParaRPr lang="tr-TR" sz="2000" b="1" dirty="0"/>
                    </a:p>
                  </a:txBody>
                  <a:tcPr/>
                </a:tc>
              </a:tr>
              <a:tr h="783282"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  2. LAND SUPPLY</a:t>
                      </a:r>
                    </a:p>
                    <a:p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     LOCAL   GOVERNMENT- </a:t>
                      </a:r>
                    </a:p>
                    <a:p>
                      <a:r>
                        <a:rPr lang="tr-TR" sz="2000" b="1" dirty="0" smtClean="0"/>
                        <a:t>THE GOVERNMENT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 smtClean="0"/>
                        <a:t>    </a:t>
                      </a:r>
                    </a:p>
                    <a:p>
                      <a:pPr algn="l"/>
                      <a:r>
                        <a:rPr lang="tr-TR" sz="2000" b="1" dirty="0" smtClean="0"/>
                        <a:t>    FREE</a:t>
                      </a:r>
                      <a:endParaRPr lang="tr-TR" sz="2000" b="1" dirty="0"/>
                    </a:p>
                  </a:txBody>
                  <a:tcPr/>
                </a:tc>
              </a:tr>
              <a:tr h="935290"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  3. PROJECT DESIGN AND </a:t>
                      </a:r>
                    </a:p>
                    <a:p>
                      <a:r>
                        <a:rPr lang="tr-TR" sz="2000" b="1" dirty="0" smtClean="0"/>
                        <a:t>  CONSTRUCTION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     </a:t>
                      </a:r>
                    </a:p>
                    <a:p>
                      <a:r>
                        <a:rPr lang="tr-TR" sz="2000" b="1" dirty="0" smtClean="0"/>
                        <a:t>    OSTİM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 smtClean="0"/>
                        <a:t>   </a:t>
                      </a:r>
                    </a:p>
                    <a:p>
                      <a:pPr algn="l"/>
                      <a:r>
                        <a:rPr lang="tr-TR" sz="2000" b="1" dirty="0" smtClean="0"/>
                        <a:t>    IDB + CREDIT</a:t>
                      </a:r>
                      <a:endParaRPr lang="tr-TR" sz="2000" b="1" dirty="0"/>
                    </a:p>
                  </a:txBody>
                  <a:tcPr/>
                </a:tc>
              </a:tr>
              <a:tr h="990503">
                <a:tc>
                  <a:txBody>
                    <a:bodyPr/>
                    <a:lstStyle/>
                    <a:p>
                      <a:endParaRPr lang="tr-TR" sz="2000" b="1" dirty="0" smtClean="0"/>
                    </a:p>
                    <a:p>
                      <a:r>
                        <a:rPr lang="tr-TR" sz="2000" b="1" dirty="0" smtClean="0"/>
                        <a:t>  4. LOCATION OF     WORKSHOP AND THEIR  ESTABLISHMENT-COOPERATIONS- OPERATION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   </a:t>
                      </a:r>
                    </a:p>
                    <a:p>
                      <a:r>
                        <a:rPr lang="tr-TR" sz="2000" b="1" dirty="0" smtClean="0"/>
                        <a:t>     </a:t>
                      </a:r>
                    </a:p>
                    <a:p>
                      <a:r>
                        <a:rPr lang="tr-TR" sz="2000" b="1" dirty="0" smtClean="0"/>
                        <a:t>     OSTİM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 smtClean="0"/>
                        <a:t>  </a:t>
                      </a:r>
                    </a:p>
                    <a:p>
                      <a:pPr algn="l"/>
                      <a:r>
                        <a:rPr lang="tr-TR" sz="2000" b="1" dirty="0" smtClean="0"/>
                        <a:t>   </a:t>
                      </a:r>
                    </a:p>
                    <a:p>
                      <a:pPr algn="l"/>
                      <a:r>
                        <a:rPr lang="tr-TR" sz="2000" b="1" dirty="0" smtClean="0"/>
                        <a:t>    OSTİM</a:t>
                      </a:r>
                      <a:endParaRPr lang="tr-TR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s://encrypted-tbn2.gstatic.com/images?q=tbn:ANd9GcR9su8KyKWc5yjULoZSC73WEW5yLSJa91RiiMZHizh3Lob7sqAp4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43607" cy="730523"/>
          </a:xfrm>
          <a:prstGeom prst="rect">
            <a:avLst/>
          </a:prstGeom>
          <a:noFill/>
        </p:spPr>
      </p:pic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20-21 October 2014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International Development Forum, Kuala Lumpur Malaysia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1140-63F6-4C9E-98F1-64059B7F83CE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472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630729" y="2204864"/>
            <a:ext cx="7864268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THANK YOU </a:t>
            </a:r>
          </a:p>
          <a:p>
            <a:pPr algn="ctr"/>
            <a:r>
              <a:rPr lang="tr-T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 YOUR ATTENTION</a:t>
            </a:r>
          </a:p>
          <a:p>
            <a:pPr algn="ctr"/>
            <a:endParaRPr lang="tr-TR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PROF.DR.SEDAT ÇELİKDOĞAN</a:t>
            </a:r>
            <a:endParaRPr lang="tr-TR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</a:endParaRPr>
          </a:p>
        </p:txBody>
      </p:sp>
      <p:sp>
        <p:nvSpPr>
          <p:cNvPr id="4" name="4 Dikdörtgen"/>
          <p:cNvSpPr/>
          <p:nvPr/>
        </p:nvSpPr>
        <p:spPr>
          <a:xfrm>
            <a:off x="4511330" y="4041068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tr-TR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tr-TR" sz="2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Umit Guclu\Documents\Günlükler\Genel\png_logo_ostim\ostim.png"/>
          <p:cNvPicPr>
            <a:picLocks noChangeAspect="1" noChangeArrowheads="1"/>
          </p:cNvPicPr>
          <p:nvPr/>
        </p:nvPicPr>
        <p:blipFill>
          <a:blip r:embed="rId2" cstate="print"/>
          <a:srcRect t="24651" b="24287"/>
          <a:stretch>
            <a:fillRect/>
          </a:stretch>
        </p:blipFill>
        <p:spPr bwMode="auto">
          <a:xfrm>
            <a:off x="2897194" y="404664"/>
            <a:ext cx="3349612" cy="1368152"/>
          </a:xfrm>
          <a:prstGeom prst="rect">
            <a:avLst/>
          </a:prstGeom>
          <a:noFill/>
        </p:spPr>
      </p:pic>
      <p:sp>
        <p:nvSpPr>
          <p:cNvPr id="2" name="Dikdörtgen 1"/>
          <p:cNvSpPr/>
          <p:nvPr/>
        </p:nvSpPr>
        <p:spPr>
          <a:xfrm>
            <a:off x="0" y="587727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tr-TR" b="1" dirty="0" smtClean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www.ostim.org.tr</a:t>
            </a:r>
            <a:endParaRPr lang="en-US" b="1" dirty="0">
              <a:ln w="11430"/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219</TotalTime>
  <Words>234</Words>
  <Application>Microsoft Office PowerPoint</Application>
  <PresentationFormat>Ekran Gösterisi (4:3)</PresentationFormat>
  <Paragraphs>99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Ofis Teması</vt:lpstr>
      <vt:lpstr>PowerPoint Sunusu</vt:lpstr>
      <vt:lpstr>PowerPoint Sunusu</vt:lpstr>
      <vt:lpstr>PowerPoint Sunusu</vt:lpstr>
      <vt:lpstr>SECTORS IN OSTIM</vt:lpstr>
      <vt:lpstr>CLUSTERS  IN  OSTIM</vt:lpstr>
      <vt:lpstr>PowerPoint Sunusu</vt:lpstr>
      <vt:lpstr>DISTRIBUTION OF ACTIVITIES  AND  RISK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BİR BÖLGESEL KALKINMA ARACI OLARAK KÜMELENME VE OSTİM INDUSTRIAL MODEL</dc:title>
  <dc:creator>Toplantı ODASI</dc:creator>
  <cp:lastModifiedBy>Toplantı Odası</cp:lastModifiedBy>
  <cp:revision>33</cp:revision>
  <dcterms:created xsi:type="dcterms:W3CDTF">2014-10-11T11:29:03Z</dcterms:created>
  <dcterms:modified xsi:type="dcterms:W3CDTF">2014-10-18T12:00:47Z</dcterms:modified>
</cp:coreProperties>
</file>