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1" r:id="rId4"/>
    <p:sldId id="260" r:id="rId5"/>
    <p:sldId id="264" r:id="rId6"/>
    <p:sldId id="301" r:id="rId7"/>
    <p:sldId id="307" r:id="rId8"/>
    <p:sldId id="262" r:id="rId9"/>
    <p:sldId id="302" r:id="rId10"/>
    <p:sldId id="305" r:id="rId11"/>
    <p:sldId id="303" r:id="rId12"/>
    <p:sldId id="304" r:id="rId13"/>
    <p:sldId id="308" r:id="rId14"/>
    <p:sldId id="290" r:id="rId15"/>
  </p:sldIdLst>
  <p:sldSz cx="9144000" cy="6858000" type="screen4x3"/>
  <p:notesSz cx="9925050" cy="6797675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15593"/>
    <a:srgbClr val="00A79D"/>
    <a:srgbClr val="9FCDEE"/>
    <a:srgbClr val="D7E8F7"/>
    <a:srgbClr val="6D6E71"/>
    <a:srgbClr val="008452"/>
    <a:srgbClr val="000000"/>
    <a:srgbClr val="A6CE39"/>
    <a:srgbClr val="007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6803" autoAdjust="0"/>
  </p:normalViewPr>
  <p:slideViewPr>
    <p:cSldViewPr>
      <p:cViewPr>
        <p:scale>
          <a:sx n="90" d="100"/>
          <a:sy n="90" d="100"/>
        </p:scale>
        <p:origin x="-660" y="-3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>
                    <a:latin typeface="Arial Black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Hoja1!$B$18:$B$25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Hoja1!$C$18:$C$25</c:f>
              <c:numCache>
                <c:formatCode>General</c:formatCode>
                <c:ptCount val="8"/>
                <c:pt idx="0">
                  <c:v>383</c:v>
                </c:pt>
                <c:pt idx="1">
                  <c:v>104</c:v>
                </c:pt>
                <c:pt idx="2">
                  <c:v>221</c:v>
                </c:pt>
                <c:pt idx="3">
                  <c:v>514</c:v>
                </c:pt>
                <c:pt idx="4">
                  <c:v>910</c:v>
                </c:pt>
                <c:pt idx="5">
                  <c:v>762</c:v>
                </c:pt>
                <c:pt idx="6">
                  <c:v>1173</c:v>
                </c:pt>
                <c:pt idx="7">
                  <c:v>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9"/>
        <c:axId val="31282688"/>
        <c:axId val="31284224"/>
      </c:barChart>
      <c:catAx>
        <c:axId val="3128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284224"/>
        <c:crosses val="autoZero"/>
        <c:auto val="1"/>
        <c:lblAlgn val="ctr"/>
        <c:lblOffset val="100"/>
        <c:noMultiLvlLbl val="0"/>
      </c:catAx>
      <c:valAx>
        <c:axId val="3128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8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81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EE7D-E1A5-4A40-8549-F62D319208EC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7504-B1CD-4E0A-BE8B-6B1374E51E0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90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004B8D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 b="0" i="0">
                <a:solidFill>
                  <a:srgbClr val="6D6E71"/>
                </a:solidFill>
                <a:latin typeface="Gotham Book"/>
                <a:cs typeface="Gotham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93B9-758D-48CA-A527-FBCF06965E70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1F24-A539-4EE5-8883-FE041EFC491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700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004B8D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3492-1B29-45D9-B4B2-A662B1C339B5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246-A964-4E25-883B-705846F6233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1974850" y="2898775"/>
            <a:ext cx="1417638" cy="1065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PE" altLang="es-PE" smtClean="0"/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3511550" y="3790950"/>
            <a:ext cx="3657600" cy="173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PE" altLang="es-PE" smtClean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004B8D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7E06B6-1F66-457D-AF23-054EE5D41F3C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7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0270-FCAD-4018-9BE8-2644F61721C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695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9280-9827-4093-A445-229FF492E36E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6EA2-9006-413C-85EF-029B6A30459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00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708025" y="965200"/>
            <a:ext cx="7727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PE" altLang="es-PE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619125" y="1527175"/>
            <a:ext cx="7905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PE" altLang="es-PE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0665A-41E5-487A-B81B-B2DF7F8826A5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22FB82-BD97-41EC-9A12-CC3E6DE4C54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3" r:id="rId4"/>
    <p:sldLayoutId id="214748372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emf"/><Relationship Id="rId4" Type="http://schemas.openxmlformats.org/officeDocument/2006/relationships/hyperlink" Target="mailto:postmaster@cofide.com.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pe/url?sa=i&amp;rct=j&amp;q=&amp;esrc=s&amp;source=images&amp;cd=&amp;cad=rja&amp;uact=8&amp;ved=0CAcQjRw&amp;url=http://www.andina.com.pe/agencia/noticia-energia-eolica-invertira-280-millones-para-instalar-dos-centrales-generacion-electrica-peru-281028.aspx&amp;ei=mV7_VMDCHMmhgwSVkoDwAQ&amp;bvm=bv.87611401,d.eXY&amp;psig=AFQjCNGU05FXg2vt7bo-vzbqvdEzOoHpXg&amp;ust=1426108429309569" TargetMode="External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image" Target="../media/image12.jpeg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1066800" y="3616404"/>
            <a:ext cx="65532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b="1" spc="-345" dirty="0" smtClean="0">
                <a:solidFill>
                  <a:srgbClr val="215593"/>
                </a:solidFill>
                <a:latin typeface="+mn-lt"/>
                <a:cs typeface="Arial" pitchFamily="34" charset="0"/>
              </a:rPr>
              <a:t>Nuevos  Lineamientos  Estratégicos  de  la Banca  de  Desarrollo</a:t>
            </a:r>
            <a:endParaRPr sz="3600" b="1" dirty="0">
              <a:solidFill>
                <a:srgbClr val="215593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33525"/>
            <a:ext cx="1562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814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Lima, 8 de octubre de 2015</a:t>
            </a:r>
            <a:endParaRPr lang="es-P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2" y="1752600"/>
            <a:ext cx="8839200" cy="27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11888" y="4800600"/>
            <a:ext cx="86797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6213" indent="1588"/>
            <a:r>
              <a:rPr lang="es-ES" sz="2000" b="1" dirty="0" smtClean="0"/>
              <a:t>“Los Bancos de Desarrollo deben estar completamente alineados con las principales </a:t>
            </a:r>
            <a:r>
              <a:rPr lang="es-E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olíticas </a:t>
            </a:r>
            <a:r>
              <a:rPr lang="es-E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úblicas </a:t>
            </a:r>
            <a:r>
              <a:rPr lang="es-ES" sz="2000" b="1" dirty="0" smtClean="0"/>
              <a:t>en las cuales pueden maximizar el impacto por su capacidad de técnica y de implementación, resolviendo así las deficiencias clásicas del sector público”</a:t>
            </a:r>
          </a:p>
          <a:p>
            <a:pPr marL="176213" indent="1588"/>
            <a:r>
              <a:rPr lang="es-ES" sz="1200" i="1" dirty="0" smtClean="0"/>
              <a:t>(</a:t>
            </a:r>
            <a:r>
              <a:rPr lang="es-PE" sz="1200" i="1" dirty="0" smtClean="0"/>
              <a:t>Gustavo </a:t>
            </a:r>
            <a:r>
              <a:rPr lang="es-PE" sz="1200" i="1" dirty="0" err="1" smtClean="0"/>
              <a:t>Crespi</a:t>
            </a:r>
            <a:r>
              <a:rPr lang="es-PE" sz="1200" i="1" dirty="0" smtClean="0"/>
              <a:t> – </a:t>
            </a:r>
            <a:r>
              <a:rPr lang="es-PE" sz="1200" i="1" dirty="0" smtClean="0"/>
              <a:t>BID  2014)</a:t>
            </a:r>
          </a:p>
          <a:p>
            <a:endParaRPr lang="es-PE" sz="2400" dirty="0" smtClean="0"/>
          </a:p>
          <a:p>
            <a:endParaRPr lang="es-PE" sz="2400" dirty="0"/>
          </a:p>
        </p:txBody>
      </p:sp>
      <p:pic>
        <p:nvPicPr>
          <p:cNvPr id="7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04800" y="5257800"/>
            <a:ext cx="88392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213" indent="1588"/>
            <a:r>
              <a:rPr lang="es-PE" sz="2000" b="1" dirty="0" smtClean="0"/>
              <a:t>“El rol actual de los Bancos de Desarrollo como identificadores de </a:t>
            </a:r>
            <a:r>
              <a:rPr lang="es-PE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</a:t>
            </a:r>
          </a:p>
          <a:p>
            <a:pPr marL="176213" indent="1588">
              <a:spcBef>
                <a:spcPts val="0"/>
              </a:spcBef>
            </a:pPr>
            <a:r>
              <a:rPr lang="es-PE" sz="2000" b="1" dirty="0" smtClean="0"/>
              <a:t>  y </a:t>
            </a:r>
            <a:r>
              <a:rPr lang="es-PE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coordinadores</a:t>
            </a:r>
            <a:r>
              <a:rPr lang="es-PE" sz="2000" b="1" dirty="0" smtClean="0"/>
              <a:t> de soluciones”   </a:t>
            </a:r>
          </a:p>
          <a:p>
            <a:pPr marL="176213" indent="1588"/>
            <a:r>
              <a:rPr lang="es-PE" sz="1200" i="1" dirty="0" smtClean="0"/>
              <a:t>    (Ricardo </a:t>
            </a:r>
            <a:r>
              <a:rPr lang="es-PE" sz="1200" i="1" dirty="0" err="1" smtClean="0"/>
              <a:t>Hausmann</a:t>
            </a:r>
            <a:r>
              <a:rPr lang="es-PE" sz="1200" i="1" dirty="0" smtClean="0"/>
              <a:t> – U. Harvard 2014)</a:t>
            </a:r>
            <a:endParaRPr lang="es-PE" dirty="0" smtClean="0"/>
          </a:p>
          <a:p>
            <a:endParaRPr lang="es-P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13" y="1676400"/>
            <a:ext cx="9350742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85750" y="5410200"/>
            <a:ext cx="9015268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213" indent="1588"/>
            <a:r>
              <a:rPr lang="es-ES" sz="2000" b="1" dirty="0" smtClean="0"/>
              <a:t>“América </a:t>
            </a:r>
            <a:r>
              <a:rPr lang="es-ES" sz="2000" b="1" dirty="0"/>
              <a:t>del Sur </a:t>
            </a:r>
            <a:r>
              <a:rPr lang="es-ES" sz="2000" b="1" dirty="0" smtClean="0"/>
              <a:t>debe </a:t>
            </a:r>
            <a:r>
              <a:rPr lang="es-ES" sz="2000" b="1" dirty="0"/>
              <a:t>emprender reformas de gran alcance para cubrir la brecha en </a:t>
            </a:r>
            <a:r>
              <a:rPr lang="es-E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</a:t>
            </a:r>
            <a:r>
              <a:rPr lang="es-ES" sz="2000" b="1" dirty="0"/>
              <a:t> y mejorar el </a:t>
            </a:r>
            <a:r>
              <a:rPr lang="es-E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humano </a:t>
            </a:r>
            <a:r>
              <a:rPr lang="es-ES" sz="2000" b="1" dirty="0" smtClean="0"/>
              <a:t>para </a:t>
            </a:r>
            <a:r>
              <a:rPr lang="es-ES" sz="2000" b="1" dirty="0"/>
              <a:t>restablecer el crecimiento </a:t>
            </a:r>
            <a:r>
              <a:rPr lang="es-ES" sz="2000" b="1" dirty="0" smtClean="0"/>
              <a:t>económico”</a:t>
            </a:r>
          </a:p>
          <a:p>
            <a:pPr marL="176213" indent="1588"/>
            <a:r>
              <a:rPr lang="es-ES" sz="1200" i="1" dirty="0" smtClean="0"/>
              <a:t>(</a:t>
            </a:r>
            <a:r>
              <a:rPr lang="es-PE" sz="1200" i="1" dirty="0"/>
              <a:t>Christine </a:t>
            </a:r>
            <a:r>
              <a:rPr lang="es-PE" sz="1200" i="1" dirty="0" err="1"/>
              <a:t>Lagarde</a:t>
            </a:r>
            <a:r>
              <a:rPr lang="es-PE" sz="1200" i="1" dirty="0"/>
              <a:t> – </a:t>
            </a:r>
            <a:r>
              <a:rPr lang="es-PE" sz="1200" i="1" dirty="0" smtClean="0"/>
              <a:t>FMI  2015)</a:t>
            </a:r>
            <a:endParaRPr lang="es-PE" sz="1200" i="1" dirty="0"/>
          </a:p>
          <a:p>
            <a:endParaRPr lang="es-PE" sz="2400" dirty="0" smtClean="0"/>
          </a:p>
          <a:p>
            <a:endParaRPr lang="es-PE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5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5" y="544515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2"/>
          <p:cNvSpPr/>
          <p:nvPr/>
        </p:nvSpPr>
        <p:spPr bwMode="ltGray">
          <a:xfrm>
            <a:off x="638626" y="2429536"/>
            <a:ext cx="2005633" cy="3133064"/>
          </a:xfrm>
          <a:prstGeom prst="rect">
            <a:avLst/>
          </a:prstGeom>
          <a:gradFill>
            <a:gsLst>
              <a:gs pos="0">
                <a:srgbClr val="A6BDD6"/>
              </a:gs>
              <a:gs pos="87508">
                <a:srgbClr val="E0EAF2"/>
              </a:gs>
              <a:gs pos="41000">
                <a:srgbClr val="C6D4E4"/>
              </a:gs>
              <a:gs pos="100000">
                <a:schemeClr val="bg1"/>
              </a:gs>
            </a:gsLst>
            <a:lin ang="2700000" scaled="1"/>
          </a:gradFill>
          <a:ln w="3175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tIns="72000" rtlCol="0" anchor="t"/>
          <a:lstStyle/>
          <a:p>
            <a:pPr algn="ctr">
              <a:defRPr/>
            </a:pPr>
            <a:r>
              <a:rPr lang="es-PE" sz="1300" b="1" kern="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Enfocar y potenciar infraestructura, corporativo, </a:t>
            </a:r>
            <a:r>
              <a:rPr lang="es-PE" sz="1300" b="1" kern="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fideicomisos,  inclusión, </a:t>
            </a:r>
            <a:r>
              <a:rPr lang="es-PE" sz="1300" b="1" kern="0" dirty="0" err="1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emprendimient</a:t>
            </a:r>
            <a:endParaRPr lang="es-PE" sz="1300" b="1" kern="0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5" name="Rectangle 73"/>
          <p:cNvSpPr/>
          <p:nvPr/>
        </p:nvSpPr>
        <p:spPr bwMode="ltGray">
          <a:xfrm>
            <a:off x="2693457" y="2429536"/>
            <a:ext cx="2016640" cy="3133064"/>
          </a:xfrm>
          <a:prstGeom prst="rect">
            <a:avLst/>
          </a:prstGeom>
          <a:gradFill>
            <a:gsLst>
              <a:gs pos="0">
                <a:srgbClr val="A6BDD6"/>
              </a:gs>
              <a:gs pos="87508">
                <a:srgbClr val="E0EAF2"/>
              </a:gs>
              <a:gs pos="41000">
                <a:srgbClr val="C6D4E4"/>
              </a:gs>
              <a:gs pos="100000">
                <a:schemeClr val="bg1"/>
              </a:gs>
            </a:gsLst>
            <a:lin ang="2700000" scaled="1"/>
          </a:gradFill>
          <a:ln w="3175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tIns="72000" rtlCol="0" anchor="t"/>
          <a:lstStyle/>
          <a:p>
            <a:pPr algn="ctr"/>
            <a:r>
              <a:rPr lang="es-PE" sz="1300" b="1" kern="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Fortalecer el rol de COFIDE en el apoyo</a:t>
            </a:r>
          </a:p>
          <a:p>
            <a:pPr algn="ctr"/>
            <a:r>
              <a:rPr lang="es-PE" sz="1300" b="1" kern="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a la MYPE</a:t>
            </a:r>
          </a:p>
        </p:txBody>
      </p:sp>
      <p:sp>
        <p:nvSpPr>
          <p:cNvPr id="6" name="Rectangle 75"/>
          <p:cNvSpPr/>
          <p:nvPr/>
        </p:nvSpPr>
        <p:spPr bwMode="ltGray">
          <a:xfrm>
            <a:off x="4741996" y="2418903"/>
            <a:ext cx="2051323" cy="3143697"/>
          </a:xfrm>
          <a:prstGeom prst="rect">
            <a:avLst/>
          </a:prstGeom>
          <a:gradFill>
            <a:gsLst>
              <a:gs pos="0">
                <a:srgbClr val="A6BDD6"/>
              </a:gs>
              <a:gs pos="87508">
                <a:srgbClr val="E0EAF2"/>
              </a:gs>
              <a:gs pos="41000">
                <a:srgbClr val="C6D4E4"/>
              </a:gs>
              <a:gs pos="100000">
                <a:schemeClr val="bg1"/>
              </a:gs>
            </a:gsLst>
            <a:lin ang="2700000" scaled="1"/>
          </a:gradFill>
          <a:ln w="3175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tIns="72000" rtlCol="0" anchor="t"/>
          <a:lstStyle/>
          <a:p>
            <a:pPr algn="ctr"/>
            <a:r>
              <a:rPr lang="es-PE" sz="1300" b="1" kern="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Desarrollar infraestructura social e inversión descentralizada</a:t>
            </a:r>
          </a:p>
        </p:txBody>
      </p:sp>
      <p:sp>
        <p:nvSpPr>
          <p:cNvPr id="7" name="Rectangle 78"/>
          <p:cNvSpPr/>
          <p:nvPr/>
        </p:nvSpPr>
        <p:spPr bwMode="ltGray">
          <a:xfrm>
            <a:off x="6835260" y="2406501"/>
            <a:ext cx="1947871" cy="3156099"/>
          </a:xfrm>
          <a:prstGeom prst="rect">
            <a:avLst/>
          </a:prstGeom>
          <a:gradFill>
            <a:gsLst>
              <a:gs pos="0">
                <a:srgbClr val="A6BDD6"/>
              </a:gs>
              <a:gs pos="87508">
                <a:srgbClr val="E0EAF2"/>
              </a:gs>
              <a:gs pos="41000">
                <a:srgbClr val="C6D4E4"/>
              </a:gs>
              <a:gs pos="100000">
                <a:schemeClr val="bg1"/>
              </a:gs>
            </a:gsLst>
            <a:lin ang="2700000" scaled="1"/>
          </a:gradFill>
          <a:ln w="3175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tIns="72000" rtlCol="0" anchor="t"/>
          <a:lstStyle/>
          <a:p>
            <a:pPr algn="ctr"/>
            <a:r>
              <a:rPr lang="es-PE" sz="1300" b="1" kern="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Posicionar a COFIDE como Banco de</a:t>
            </a:r>
          </a:p>
          <a:p>
            <a:pPr algn="ctr"/>
            <a:r>
              <a:rPr lang="es-PE" sz="1300" b="1" kern="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Desarrollo del país</a:t>
            </a:r>
          </a:p>
        </p:txBody>
      </p:sp>
      <p:sp>
        <p:nvSpPr>
          <p:cNvPr id="8" name="Rectangle 17"/>
          <p:cNvSpPr/>
          <p:nvPr/>
        </p:nvSpPr>
        <p:spPr bwMode="ltGray">
          <a:xfrm>
            <a:off x="649259" y="5617534"/>
            <a:ext cx="8144505" cy="8155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1000">
                <a:schemeClr val="tx2"/>
              </a:gs>
              <a:gs pos="90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/>
          <a:lstStyle/>
          <a:p>
            <a:pPr algn="ctr"/>
            <a:r>
              <a:rPr lang="es-PE" sz="1600" b="1" kern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Buscar la excelencia en la gestión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619039" y="3465164"/>
            <a:ext cx="1988631" cy="202123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314325" indent="-228600">
              <a:spcAft>
                <a:spcPts val="900"/>
              </a:spcAft>
              <a:buFont typeface="+mj-lt"/>
              <a:buAutoNum type="arabicPeriod" startAt="5"/>
            </a:pPr>
            <a:r>
              <a:rPr lang="es-PE" sz="110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Fortalecer el rol promotor e incrementar el financiamiento de la inversión productiva y en </a:t>
            </a:r>
            <a:r>
              <a:rPr lang="es-PE" sz="11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infraestructura</a:t>
            </a:r>
            <a:endParaRPr lang="es-PE" sz="1100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  <a:p>
            <a:pPr marL="314325" indent="-228600">
              <a:spcAft>
                <a:spcPts val="900"/>
              </a:spcAft>
              <a:buFont typeface="+mj-lt"/>
              <a:buAutoNum type="arabicPeriod" startAt="5"/>
            </a:pPr>
            <a:r>
              <a:rPr lang="es-PE" sz="110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Asegurar  que los programas de inclusión y emprendimiento formen parte de la cadena de valor para el </a:t>
            </a:r>
            <a:r>
              <a:rPr lang="es-PE" sz="11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financiamiento</a:t>
            </a:r>
            <a:endParaRPr lang="es-PE" sz="1100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35769" y="3530600"/>
            <a:ext cx="1988631" cy="137924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s-ES"/>
            </a:defPPr>
            <a:lvl1pPr marL="314325" indent="-228600" eaLnBrk="1" fontAlgn="auto" hangingPunct="1">
              <a:spcBef>
                <a:spcPts val="0"/>
              </a:spcBef>
              <a:spcAft>
                <a:spcPts val="900"/>
              </a:spcAft>
              <a:buFont typeface="+mj-lt"/>
              <a:buAutoNum type="arabicPeriod" startAt="5"/>
              <a:defRPr sz="110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buFont typeface="+mj-lt"/>
              <a:buAutoNum type="arabicPeriod" startAt="7"/>
            </a:pP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Reforzar el sector </a:t>
            </a:r>
            <a:r>
              <a:rPr lang="es-PE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MYPE</a:t>
            </a:r>
            <a:endParaRPr lang="es-PE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  <a:p>
            <a:pPr>
              <a:buAutoNum type="arabicPeriod" startAt="7"/>
            </a:pP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Promover la innovación y el emprendimiento con el fin de convertirse en una nueva línea de </a:t>
            </a:r>
            <a:r>
              <a:rPr lang="es-PE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negocio</a:t>
            </a:r>
            <a:endParaRPr lang="es-PE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01660" y="3530600"/>
            <a:ext cx="1988631" cy="15553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s-ES"/>
            </a:defPPr>
            <a:lvl1pPr marL="314325" indent="-228600" eaLnBrk="1" fontAlgn="auto" hangingPunct="1">
              <a:spcBef>
                <a:spcPts val="0"/>
              </a:spcBef>
              <a:spcAft>
                <a:spcPts val="900"/>
              </a:spcAft>
              <a:buFont typeface="+mj-lt"/>
              <a:buAutoNum type="arabicPeriod" startAt="5"/>
              <a:defRPr sz="110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buFont typeface="+mj-lt"/>
              <a:buAutoNum type="arabicPeriod" startAt="9"/>
            </a:pP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Apoyar en la mejora de la calidad y la </a:t>
            </a: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ea typeface="MS PGothic" pitchFamily="34" charset="-128"/>
              </a:rPr>
              <a:t>g</a:t>
            </a: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estión de la inversión pública a nivel </a:t>
            </a:r>
            <a:r>
              <a:rPr lang="es-PE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descentralizado</a:t>
            </a:r>
            <a:endParaRPr lang="es-PE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  <a:p>
            <a:pPr>
              <a:buAutoNum type="arabicPeriod" startAt="9"/>
            </a:pP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Asumir un rol protagónico para cerrar la brecha de infraestructura </a:t>
            </a:r>
            <a:r>
              <a:rPr lang="es-PE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social</a:t>
            </a:r>
            <a:endParaRPr lang="es-PE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94500" y="3530600"/>
            <a:ext cx="1988631" cy="186709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s-ES"/>
            </a:defPPr>
            <a:lvl1pPr marL="314325" indent="-228600" eaLnBrk="1" fontAlgn="auto" hangingPunct="1">
              <a:spcBef>
                <a:spcPts val="0"/>
              </a:spcBef>
              <a:spcAft>
                <a:spcPts val="900"/>
              </a:spcAft>
              <a:buFont typeface="+mj-lt"/>
              <a:buAutoNum type="arabicPeriod" startAt="5"/>
              <a:defRPr sz="110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buFont typeface="+mj-lt"/>
              <a:buAutoNum type="arabicPeriod" startAt="11"/>
            </a:pP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Fortalecer y fomentar la comunicación interna y la cultura </a:t>
            </a:r>
            <a:r>
              <a:rPr lang="es-PE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organizacional</a:t>
            </a:r>
            <a:endParaRPr lang="es-PE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  <a:p>
            <a:pPr>
              <a:buAutoNum type="arabicPeriod" startAt="11"/>
            </a:pP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Diseñar un a estrategia comercial y marketing de llegada al mercado hacia sus </a:t>
            </a:r>
            <a:r>
              <a:rPr lang="es-PE" dirty="0" err="1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stakeholders</a:t>
            </a:r>
            <a:r>
              <a:rPr lang="es-PE" dirty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 externos que articule las diferentes líneas de </a:t>
            </a:r>
            <a:r>
              <a:rPr lang="es-PE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MS PGothic" pitchFamily="34" charset="-128"/>
              </a:rPr>
              <a:t>negocio</a:t>
            </a:r>
            <a:endParaRPr lang="es-PE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  <a:p>
            <a:pPr>
              <a:buAutoNum type="arabicPeriod" startAt="11"/>
            </a:pPr>
            <a:endParaRPr lang="es-PE" sz="1200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  <a:p>
            <a:pPr>
              <a:buAutoNum type="arabicPeriod" startAt="11"/>
            </a:pPr>
            <a:endParaRPr lang="es-PE" sz="1200" dirty="0">
              <a:solidFill>
                <a:srgbClr val="4F81BD">
                  <a:lumMod val="50000"/>
                </a:srgb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8627" y="1174598"/>
            <a:ext cx="8121233" cy="1151572"/>
          </a:xfrm>
          <a:prstGeom prst="rect">
            <a:avLst/>
          </a:prstGeom>
          <a:gradFill>
            <a:gsLst>
              <a:gs pos="0">
                <a:srgbClr val="95D153"/>
              </a:gs>
              <a:gs pos="87508">
                <a:srgbClr val="E1F0D0"/>
              </a:gs>
              <a:gs pos="41000">
                <a:srgbClr val="C8E5A9"/>
              </a:gs>
              <a:gs pos="100000">
                <a:schemeClr val="bg1"/>
              </a:gs>
            </a:gsLst>
            <a:lin ang="2700000" scaled="1"/>
          </a:gradFill>
          <a:ln>
            <a:solidFill>
              <a:srgbClr val="87C5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>
            <a:noAutofit/>
          </a:bodyPr>
          <a:lstStyle/>
          <a:p>
            <a:pPr marL="85725" algn="ctr"/>
            <a:endParaRPr lang="es-PE" sz="500" b="1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  <a:p>
            <a:pPr marL="85725" algn="ctr"/>
            <a:r>
              <a:rPr lang="es-PE" sz="1600" b="1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Asegurar la </a:t>
            </a:r>
            <a:r>
              <a:rPr lang="es-PE" sz="1600" b="1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Sostenibilidad </a:t>
            </a:r>
            <a:r>
              <a:rPr lang="es-PE" sz="1600" b="1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de COFIDE</a:t>
            </a:r>
          </a:p>
          <a:p>
            <a:pPr marL="85725" algn="ctr"/>
            <a:endParaRPr lang="es-PE" sz="500" b="1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  <a:p>
            <a:pPr marL="314325" indent="-228600" algn="ctr">
              <a:buFont typeface="+mj-lt"/>
              <a:buAutoNum type="arabicPeriod"/>
            </a:pPr>
            <a:r>
              <a:rPr lang="es-PE" sz="110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Asegurar la sostenibilidad financiera de COFIDE a través de la gestión del triple </a:t>
            </a:r>
            <a:r>
              <a:rPr lang="es-PE" sz="11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resultado</a:t>
            </a:r>
          </a:p>
          <a:p>
            <a:pPr marL="314325" indent="-228600" algn="ctr">
              <a:buFont typeface="+mj-lt"/>
              <a:buAutoNum type="arabicPeriod"/>
            </a:pPr>
            <a:r>
              <a:rPr lang="es-PE" sz="11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Mantener el rating de COFIDE</a:t>
            </a:r>
          </a:p>
          <a:p>
            <a:pPr marL="314325" indent="-228600" algn="ctr">
              <a:buFont typeface="+mj-lt"/>
              <a:buAutoNum type="arabicPeriod"/>
            </a:pPr>
            <a:r>
              <a:rPr lang="es-PE" sz="11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Asegurar </a:t>
            </a:r>
            <a:r>
              <a:rPr lang="es-PE" sz="110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el alineamiento con el marco de apetito por </a:t>
            </a:r>
            <a:r>
              <a:rPr lang="es-PE" sz="11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riesgo</a:t>
            </a:r>
            <a:endParaRPr lang="es-PE" sz="1100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  <a:p>
            <a:pPr marL="314325" indent="-228600" algn="ctr">
              <a:buFont typeface="+mj-lt"/>
              <a:buAutoNum type="arabicPeriod"/>
            </a:pPr>
            <a:r>
              <a:rPr lang="es-PE" sz="1100" dirty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Fortalecer y fomentar las mejores prácticas de gobierno </a:t>
            </a:r>
            <a:r>
              <a:rPr lang="es-PE" sz="11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corporativo</a:t>
            </a:r>
            <a:endParaRPr lang="es-PE" sz="1100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  <a:p>
            <a:pPr marL="314325" indent="-228600" algn="just">
              <a:buFont typeface="+mj-lt"/>
              <a:buAutoNum type="arabicPeriod"/>
            </a:pPr>
            <a:endParaRPr lang="es-PE" sz="1300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4962" y="5890435"/>
            <a:ext cx="8216601" cy="51072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355600" indent="-269875">
              <a:buFont typeface="+mj-lt"/>
              <a:buAutoNum type="arabicPeriod" startAt="13"/>
            </a:pPr>
            <a:r>
              <a:rPr lang="es-PE" sz="1100" dirty="0">
                <a:solidFill>
                  <a:srgbClr val="FFFFFF"/>
                </a:solidFill>
                <a:ea typeface="MS PGothic" pitchFamily="34" charset="-128"/>
              </a:rPr>
              <a:t>Asegurar la gestión del talento y el desarrollo de las capacidades técnicas del personal para los nuevos </a:t>
            </a:r>
            <a:r>
              <a:rPr lang="es-PE" sz="1100" dirty="0" smtClean="0">
                <a:solidFill>
                  <a:srgbClr val="FFFFFF"/>
                </a:solidFill>
                <a:ea typeface="MS PGothic" pitchFamily="34" charset="-128"/>
              </a:rPr>
              <a:t>retos</a:t>
            </a:r>
            <a:endParaRPr lang="es-PE" sz="1100" dirty="0">
              <a:solidFill>
                <a:srgbClr val="FFFFFF"/>
              </a:solidFill>
              <a:ea typeface="MS PGothic" pitchFamily="34" charset="-128"/>
            </a:endParaRPr>
          </a:p>
          <a:p>
            <a:pPr marL="355600" indent="-269875">
              <a:buFont typeface="+mj-lt"/>
              <a:buAutoNum type="arabicPeriod" startAt="13"/>
            </a:pPr>
            <a:r>
              <a:rPr lang="es-PE" sz="1100" dirty="0">
                <a:solidFill>
                  <a:srgbClr val="FFFFFF"/>
                </a:solidFill>
                <a:ea typeface="MS PGothic" pitchFamily="34" charset="-128"/>
              </a:rPr>
              <a:t>Potenciar las herramientas </a:t>
            </a:r>
            <a:r>
              <a:rPr lang="es-PE" sz="1100" dirty="0" smtClean="0">
                <a:solidFill>
                  <a:srgbClr val="FFFFFF"/>
                </a:solidFill>
                <a:ea typeface="MS PGothic" pitchFamily="34" charset="-128"/>
              </a:rPr>
              <a:t>tecnológicas</a:t>
            </a:r>
            <a:endParaRPr lang="es-PE" sz="1100" dirty="0">
              <a:solidFill>
                <a:srgbClr val="FFFFFF"/>
              </a:solidFill>
              <a:ea typeface="MS PGothic" pitchFamily="34" charset="-128"/>
            </a:endParaRPr>
          </a:p>
          <a:p>
            <a:pPr marL="355600" indent="-269875">
              <a:buFont typeface="+mj-lt"/>
              <a:buAutoNum type="arabicPeriod" startAt="13"/>
            </a:pPr>
            <a:r>
              <a:rPr lang="es-PE" sz="1100" dirty="0">
                <a:solidFill>
                  <a:srgbClr val="FFFFFF"/>
                </a:solidFill>
                <a:ea typeface="MS PGothic" pitchFamily="34" charset="-128"/>
              </a:rPr>
              <a:t>Mantener la mejora continua en la gestión de </a:t>
            </a:r>
            <a:r>
              <a:rPr lang="es-PE" sz="1100" dirty="0" smtClean="0">
                <a:solidFill>
                  <a:srgbClr val="FFFFFF"/>
                </a:solidFill>
                <a:ea typeface="MS PGothic" pitchFamily="34" charset="-128"/>
              </a:rPr>
              <a:t>procesos</a:t>
            </a:r>
            <a:endParaRPr lang="es-PE" sz="1100" dirty="0">
              <a:solidFill>
                <a:srgbClr val="FFFFFF"/>
              </a:solidFill>
              <a:ea typeface="MS PGothic" pitchFamily="34" charset="-128"/>
            </a:endParaRPr>
          </a:p>
          <a:p>
            <a:pPr marL="355600" indent="-269875">
              <a:buFont typeface="+mj-lt"/>
              <a:buAutoNum type="arabicPeriod" startAt="13"/>
            </a:pPr>
            <a:endParaRPr lang="es-PE" sz="1100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702426" y="457200"/>
            <a:ext cx="72223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defTabSz="457200">
              <a:defRPr sz="2400" b="1" i="1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800" dirty="0" smtClean="0">
                <a:solidFill>
                  <a:srgbClr val="4F81BD">
                    <a:lumMod val="50000"/>
                  </a:srgbClr>
                </a:solidFill>
                <a:ea typeface="MS PGothic" pitchFamily="34" charset="-128"/>
              </a:rPr>
              <a:t>Lineamientos Estratégicos 2016-2021</a:t>
            </a:r>
            <a:endParaRPr lang="es-PE" sz="1800" dirty="0">
              <a:solidFill>
                <a:srgbClr val="4F81BD">
                  <a:lumMod val="50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5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>
            <a:spLocks noChangeArrowheads="1"/>
          </p:cNvSpPr>
          <p:nvPr/>
        </p:nvSpPr>
        <p:spPr bwMode="auto">
          <a:xfrm>
            <a:off x="3403600" y="4752975"/>
            <a:ext cx="292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PE" altLang="es-PE" sz="1200" b="1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Augusto Tamayo 160</a:t>
            </a:r>
          </a:p>
          <a:p>
            <a:pPr eaLnBrk="1" hangingPunct="1"/>
            <a:r>
              <a:rPr lang="es-PE" altLang="es-PE" sz="1200" b="1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San Isidro Lima 27</a:t>
            </a:r>
            <a:endParaRPr lang="es-PE" altLang="es-PE" sz="1200" b="1">
              <a:latin typeface="Arial" charset="0"/>
              <a:ea typeface="Gotham Book" pitchFamily="50" charset="0"/>
              <a:cs typeface="Arial" charset="0"/>
            </a:endParaRPr>
          </a:p>
          <a:p>
            <a:pPr eaLnBrk="1" hangingPunct="1"/>
            <a:r>
              <a:rPr lang="es-PE" altLang="es-PE" sz="1200" b="1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Telf.: (511) 615 4000</a:t>
            </a:r>
            <a:endParaRPr lang="es-PE" altLang="es-PE" sz="1200" b="1">
              <a:latin typeface="Arial" charset="0"/>
              <a:ea typeface="Gotham Book" pitchFamily="50" charset="0"/>
              <a:cs typeface="Arial" charset="0"/>
            </a:endParaRPr>
          </a:p>
          <a:p>
            <a:pPr eaLnBrk="1" hangingPunct="1"/>
            <a:r>
              <a:rPr lang="es-PE" altLang="es-PE" sz="1200" b="1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Fax: (511) 442 3374</a:t>
            </a:r>
            <a:endParaRPr lang="es-PE" altLang="es-PE" sz="1200" b="1">
              <a:latin typeface="Arial" charset="0"/>
              <a:ea typeface="Gotham Book" pitchFamily="50" charset="0"/>
              <a:cs typeface="Arial" charset="0"/>
            </a:endParaRPr>
          </a:p>
          <a:p>
            <a:pPr eaLnBrk="1" hangingPunct="1"/>
            <a:r>
              <a:rPr lang="es-PE" altLang="es-PE" sz="1200" b="1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E-mail: </a:t>
            </a:r>
            <a:r>
              <a:rPr lang="es-PE" altLang="es-PE" sz="1200" b="1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  <a:hlinkClick r:id="rId4"/>
              </a:rPr>
              <a:t>postmaster@cofide.com.pe</a:t>
            </a:r>
            <a:endParaRPr lang="es-PE" altLang="es-PE" sz="1200" b="1">
              <a:latin typeface="Arial" charset="0"/>
              <a:ea typeface="Gotham Book" pitchFamily="50" charset="0"/>
              <a:cs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414588"/>
            <a:ext cx="15621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5192713"/>
            <a:ext cx="59182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400" b="1" spc="-19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COFIDE  HOY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6" name="AutoShape 198"/>
          <p:cNvSpPr>
            <a:spLocks noChangeAspect="1" noChangeArrowheads="1" noTextEdit="1"/>
          </p:cNvSpPr>
          <p:nvPr/>
        </p:nvSpPr>
        <p:spPr bwMode="auto">
          <a:xfrm>
            <a:off x="728663" y="1982788"/>
            <a:ext cx="36544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pic>
        <p:nvPicPr>
          <p:cNvPr id="89" name="3 Marcador de posición de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13521"/>
          <a:stretch>
            <a:fillRect/>
          </a:stretch>
        </p:blipFill>
        <p:spPr>
          <a:xfrm>
            <a:off x="457200" y="901164"/>
            <a:ext cx="8839200" cy="49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4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354388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630488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711200" y="1028700"/>
            <a:ext cx="2276475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OFIDE</a:t>
            </a:r>
            <a:r>
              <a:rPr sz="1400" b="1" spc="-2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7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7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</a:t>
            </a:r>
            <a:r>
              <a:rPr sz="1400" b="1" spc="-5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>
            <a:spLocks/>
          </p:cNvSpPr>
          <p:nvPr/>
        </p:nvSpPr>
        <p:spPr bwMode="auto">
          <a:xfrm>
            <a:off x="5980113" y="1677988"/>
            <a:ext cx="1446212" cy="846137"/>
          </a:xfrm>
          <a:custGeom>
            <a:avLst/>
            <a:gdLst>
              <a:gd name="T0" fmla="*/ 586445 w 1445895"/>
              <a:gd name="T1" fmla="*/ 68359 h 846455"/>
              <a:gd name="T2" fmla="*/ 703123 w 1445895"/>
              <a:gd name="T3" fmla="*/ 77252 h 846455"/>
              <a:gd name="T4" fmla="*/ 814249 w 1445895"/>
              <a:gd name="T5" fmla="*/ 103037 h 846455"/>
              <a:gd name="T6" fmla="*/ 918501 w 1445895"/>
              <a:gd name="T7" fmla="*/ 144396 h 846455"/>
              <a:gd name="T8" fmla="*/ 1014545 w 1445895"/>
              <a:gd name="T9" fmla="*/ 199989 h 846455"/>
              <a:gd name="T10" fmla="*/ 1101055 w 1445895"/>
              <a:gd name="T11" fmla="*/ 268490 h 846455"/>
              <a:gd name="T12" fmla="*/ 1176705 w 1445895"/>
              <a:gd name="T13" fmla="*/ 348576 h 846455"/>
              <a:gd name="T14" fmla="*/ 1240157 w 1445895"/>
              <a:gd name="T15" fmla="*/ 438914 h 846455"/>
              <a:gd name="T16" fmla="*/ 1290088 w 1445895"/>
              <a:gd name="T17" fmla="*/ 538174 h 846455"/>
              <a:gd name="T18" fmla="*/ 1325167 w 1445895"/>
              <a:gd name="T19" fmla="*/ 645030 h 846455"/>
              <a:gd name="T20" fmla="*/ 1344070 w 1445895"/>
              <a:gd name="T21" fmla="*/ 758155 h 846455"/>
              <a:gd name="T22" fmla="*/ 1387532 w 1445895"/>
              <a:gd name="T23" fmla="*/ 843572 h 846455"/>
              <a:gd name="T24" fmla="*/ 1412542 w 1445895"/>
              <a:gd name="T25" fmla="*/ 753154 h 846455"/>
              <a:gd name="T26" fmla="*/ 1392074 w 1445895"/>
              <a:gd name="T27" fmla="*/ 629668 h 846455"/>
              <a:gd name="T28" fmla="*/ 1353923 w 1445895"/>
              <a:gd name="T29" fmla="*/ 513013 h 846455"/>
              <a:gd name="T30" fmla="*/ 1299543 w 1445895"/>
              <a:gd name="T31" fmla="*/ 404643 h 846455"/>
              <a:gd name="T32" fmla="*/ 1230384 w 1445895"/>
              <a:gd name="T33" fmla="*/ 306005 h 846455"/>
              <a:gd name="T34" fmla="*/ 1147901 w 1445895"/>
              <a:gd name="T35" fmla="*/ 218558 h 846455"/>
              <a:gd name="T36" fmla="*/ 1053549 w 1445895"/>
              <a:gd name="T37" fmla="*/ 143751 h 846455"/>
              <a:gd name="T38" fmla="*/ 948773 w 1445895"/>
              <a:gd name="T39" fmla="*/ 83041 h 846455"/>
              <a:gd name="T40" fmla="*/ 1448062 w 1445895"/>
              <a:gd name="T41" fmla="*/ 750557 h 846455"/>
              <a:gd name="T42" fmla="*/ 1446376 w 1445895"/>
              <a:gd name="T43" fmla="*/ 753154 h 846455"/>
              <a:gd name="T44" fmla="*/ 586445 w 1445895"/>
              <a:gd name="T45" fmla="*/ 0 h 846455"/>
              <a:gd name="T46" fmla="*/ 452036 w 1445895"/>
              <a:gd name="T47" fmla="*/ 10829 h 846455"/>
              <a:gd name="T48" fmla="*/ 324464 w 1445895"/>
              <a:gd name="T49" fmla="*/ 42172 h 846455"/>
              <a:gd name="T50" fmla="*/ 205454 w 1445895"/>
              <a:gd name="T51" fmla="*/ 92316 h 846455"/>
              <a:gd name="T52" fmla="*/ 96724 w 1445895"/>
              <a:gd name="T53" fmla="*/ 159552 h 846455"/>
              <a:gd name="T54" fmla="*/ 0 w 1445895"/>
              <a:gd name="T55" fmla="*/ 242159 h 846455"/>
              <a:gd name="T56" fmla="*/ 69595 w 1445895"/>
              <a:gd name="T57" fmla="*/ 270283 h 846455"/>
              <a:gd name="T58" fmla="*/ 137257 w 1445895"/>
              <a:gd name="T59" fmla="*/ 214696 h 846455"/>
              <a:gd name="T60" fmla="*/ 236988 w 1445895"/>
              <a:gd name="T61" fmla="*/ 153030 h 846455"/>
              <a:gd name="T62" fmla="*/ 346149 w 1445895"/>
              <a:gd name="T63" fmla="*/ 107043 h 846455"/>
              <a:gd name="T64" fmla="*/ 463157 w 1445895"/>
              <a:gd name="T65" fmla="*/ 78296 h 846455"/>
              <a:gd name="T66" fmla="*/ 586445 w 1445895"/>
              <a:gd name="T67" fmla="*/ 68359 h 846455"/>
              <a:gd name="T68" fmla="*/ 892931 w 1445895"/>
              <a:gd name="T69" fmla="*/ 58422 h 846455"/>
              <a:gd name="T70" fmla="*/ 775249 w 1445895"/>
              <a:gd name="T71" fmla="*/ 21577 h 846455"/>
              <a:gd name="T72" fmla="*/ 650776 w 1445895"/>
              <a:gd name="T73" fmla="*/ 2457 h 8464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45895" h="846455">
                <a:moveTo>
                  <a:pt x="913872" y="68567"/>
                </a:moveTo>
                <a:lnTo>
                  <a:pt x="585419" y="68567"/>
                </a:lnTo>
                <a:lnTo>
                  <a:pt x="644264" y="70824"/>
                </a:lnTo>
                <a:lnTo>
                  <a:pt x="701891" y="77484"/>
                </a:lnTo>
                <a:lnTo>
                  <a:pt x="758133" y="88382"/>
                </a:lnTo>
                <a:lnTo>
                  <a:pt x="812825" y="103349"/>
                </a:lnTo>
                <a:lnTo>
                  <a:pt x="865800" y="122220"/>
                </a:lnTo>
                <a:lnTo>
                  <a:pt x="916893" y="144828"/>
                </a:lnTo>
                <a:lnTo>
                  <a:pt x="965938" y="171006"/>
                </a:lnTo>
                <a:lnTo>
                  <a:pt x="1012769" y="200589"/>
                </a:lnTo>
                <a:lnTo>
                  <a:pt x="1057221" y="233408"/>
                </a:lnTo>
                <a:lnTo>
                  <a:pt x="1099127" y="269298"/>
                </a:lnTo>
                <a:lnTo>
                  <a:pt x="1138323" y="308092"/>
                </a:lnTo>
                <a:lnTo>
                  <a:pt x="1174641" y="349624"/>
                </a:lnTo>
                <a:lnTo>
                  <a:pt x="1207916" y="393727"/>
                </a:lnTo>
                <a:lnTo>
                  <a:pt x="1237983" y="440234"/>
                </a:lnTo>
                <a:lnTo>
                  <a:pt x="1264675" y="488978"/>
                </a:lnTo>
                <a:lnTo>
                  <a:pt x="1287827" y="539794"/>
                </a:lnTo>
                <a:lnTo>
                  <a:pt x="1307273" y="592515"/>
                </a:lnTo>
                <a:lnTo>
                  <a:pt x="1322847" y="646973"/>
                </a:lnTo>
                <a:lnTo>
                  <a:pt x="1334383" y="703003"/>
                </a:lnTo>
                <a:lnTo>
                  <a:pt x="1341716" y="760437"/>
                </a:lnTo>
                <a:lnTo>
                  <a:pt x="1311719" y="762634"/>
                </a:lnTo>
                <a:lnTo>
                  <a:pt x="1385100" y="846112"/>
                </a:lnTo>
                <a:lnTo>
                  <a:pt x="1443840" y="755421"/>
                </a:lnTo>
                <a:lnTo>
                  <a:pt x="1410068" y="755421"/>
                </a:lnTo>
                <a:lnTo>
                  <a:pt x="1402148" y="692727"/>
                </a:lnTo>
                <a:lnTo>
                  <a:pt x="1389634" y="631564"/>
                </a:lnTo>
                <a:lnTo>
                  <a:pt x="1372708" y="572113"/>
                </a:lnTo>
                <a:lnTo>
                  <a:pt x="1351550" y="514557"/>
                </a:lnTo>
                <a:lnTo>
                  <a:pt x="1326342" y="459078"/>
                </a:lnTo>
                <a:lnTo>
                  <a:pt x="1297265" y="405859"/>
                </a:lnTo>
                <a:lnTo>
                  <a:pt x="1264500" y="355080"/>
                </a:lnTo>
                <a:lnTo>
                  <a:pt x="1228228" y="306925"/>
                </a:lnTo>
                <a:lnTo>
                  <a:pt x="1188631" y="261576"/>
                </a:lnTo>
                <a:lnTo>
                  <a:pt x="1145890" y="219214"/>
                </a:lnTo>
                <a:lnTo>
                  <a:pt x="1100186" y="180023"/>
                </a:lnTo>
                <a:lnTo>
                  <a:pt x="1051701" y="144183"/>
                </a:lnTo>
                <a:lnTo>
                  <a:pt x="1000615" y="111878"/>
                </a:lnTo>
                <a:lnTo>
                  <a:pt x="947109" y="83289"/>
                </a:lnTo>
                <a:lnTo>
                  <a:pt x="913872" y="68567"/>
                </a:lnTo>
                <a:close/>
              </a:path>
              <a:path w="1445895" h="846455">
                <a:moveTo>
                  <a:pt x="1445526" y="752817"/>
                </a:moveTo>
                <a:lnTo>
                  <a:pt x="1410068" y="755421"/>
                </a:lnTo>
                <a:lnTo>
                  <a:pt x="1443840" y="755421"/>
                </a:lnTo>
                <a:lnTo>
                  <a:pt x="1445526" y="752817"/>
                </a:lnTo>
                <a:close/>
              </a:path>
              <a:path w="1445895" h="846455">
                <a:moveTo>
                  <a:pt x="585419" y="0"/>
                </a:moveTo>
                <a:lnTo>
                  <a:pt x="517585" y="2751"/>
                </a:lnTo>
                <a:lnTo>
                  <a:pt x="451244" y="10861"/>
                </a:lnTo>
                <a:lnTo>
                  <a:pt x="386610" y="24116"/>
                </a:lnTo>
                <a:lnTo>
                  <a:pt x="323896" y="42300"/>
                </a:lnTo>
                <a:lnTo>
                  <a:pt x="263320" y="65198"/>
                </a:lnTo>
                <a:lnTo>
                  <a:pt x="205094" y="92596"/>
                </a:lnTo>
                <a:lnTo>
                  <a:pt x="149435" y="124279"/>
                </a:lnTo>
                <a:lnTo>
                  <a:pt x="96556" y="160032"/>
                </a:lnTo>
                <a:lnTo>
                  <a:pt x="46672" y="199639"/>
                </a:lnTo>
                <a:lnTo>
                  <a:pt x="0" y="242887"/>
                </a:lnTo>
                <a:lnTo>
                  <a:pt x="48450" y="291337"/>
                </a:lnTo>
                <a:lnTo>
                  <a:pt x="69475" y="271099"/>
                </a:lnTo>
                <a:lnTo>
                  <a:pt x="91261" y="251671"/>
                </a:lnTo>
                <a:lnTo>
                  <a:pt x="137017" y="215344"/>
                </a:lnTo>
                <a:lnTo>
                  <a:pt x="185519" y="182552"/>
                </a:lnTo>
                <a:lnTo>
                  <a:pt x="236572" y="153494"/>
                </a:lnTo>
                <a:lnTo>
                  <a:pt x="289979" y="128365"/>
                </a:lnTo>
                <a:lnTo>
                  <a:pt x="345541" y="107363"/>
                </a:lnTo>
                <a:lnTo>
                  <a:pt x="403064" y="90685"/>
                </a:lnTo>
                <a:lnTo>
                  <a:pt x="462348" y="78529"/>
                </a:lnTo>
                <a:lnTo>
                  <a:pt x="523199" y="71090"/>
                </a:lnTo>
                <a:lnTo>
                  <a:pt x="585419" y="68567"/>
                </a:lnTo>
                <a:lnTo>
                  <a:pt x="913872" y="68567"/>
                </a:lnTo>
                <a:lnTo>
                  <a:pt x="891365" y="58598"/>
                </a:lnTo>
                <a:lnTo>
                  <a:pt x="833565" y="37988"/>
                </a:lnTo>
                <a:lnTo>
                  <a:pt x="773889" y="21641"/>
                </a:lnTo>
                <a:lnTo>
                  <a:pt x="712518" y="9740"/>
                </a:lnTo>
                <a:lnTo>
                  <a:pt x="649635" y="2465"/>
                </a:lnTo>
                <a:lnTo>
                  <a:pt x="585419" y="0"/>
                </a:lnTo>
                <a:close/>
              </a:path>
            </a:pathLst>
          </a:custGeom>
          <a:solidFill>
            <a:srgbClr val="A4D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7" name="object 7"/>
          <p:cNvSpPr>
            <a:spLocks/>
          </p:cNvSpPr>
          <p:nvPr/>
        </p:nvSpPr>
        <p:spPr bwMode="auto">
          <a:xfrm>
            <a:off x="7386638" y="3140075"/>
            <a:ext cx="1217612" cy="2508250"/>
          </a:xfrm>
          <a:custGeom>
            <a:avLst/>
            <a:gdLst>
              <a:gd name="T0" fmla="*/ 613015 w 1218565"/>
              <a:gd name="T1" fmla="*/ 2510765 h 2507615"/>
              <a:gd name="T2" fmla="*/ 706169 w 1218565"/>
              <a:gd name="T3" fmla="*/ 2488508 h 2507615"/>
              <a:gd name="T4" fmla="*/ 767574 w 1218565"/>
              <a:gd name="T5" fmla="*/ 2433113 h 2507615"/>
              <a:gd name="T6" fmla="*/ 644340 w 1218565"/>
              <a:gd name="T7" fmla="*/ 2403971 h 2507615"/>
              <a:gd name="T8" fmla="*/ 0 w 1218565"/>
              <a:gd name="T9" fmla="*/ 67966 h 2507615"/>
              <a:gd name="T10" fmla="*/ 188864 w 1218565"/>
              <a:gd name="T11" fmla="*/ 110230 h 2507615"/>
              <a:gd name="T12" fmla="*/ 366739 w 1218565"/>
              <a:gd name="T13" fmla="*/ 178371 h 2507615"/>
              <a:gd name="T14" fmla="*/ 531529 w 1218565"/>
              <a:gd name="T15" fmla="*/ 270285 h 2507615"/>
              <a:gd name="T16" fmla="*/ 681141 w 1218565"/>
              <a:gd name="T17" fmla="*/ 383868 h 2507615"/>
              <a:gd name="T18" fmla="*/ 813481 w 1218565"/>
              <a:gd name="T19" fmla="*/ 517007 h 2507615"/>
              <a:gd name="T20" fmla="*/ 926455 w 1218565"/>
              <a:gd name="T21" fmla="*/ 667591 h 2507615"/>
              <a:gd name="T22" fmla="*/ 1017970 w 1218565"/>
              <a:gd name="T23" fmla="*/ 833515 h 2507615"/>
              <a:gd name="T24" fmla="*/ 1085928 w 1218565"/>
              <a:gd name="T25" fmla="*/ 1012668 h 2507615"/>
              <a:gd name="T26" fmla="*/ 1128240 w 1218565"/>
              <a:gd name="T27" fmla="*/ 1202945 h 2507615"/>
              <a:gd name="T28" fmla="*/ 1142809 w 1218565"/>
              <a:gd name="T29" fmla="*/ 1402238 h 2507615"/>
              <a:gd name="T30" fmla="*/ 1137314 w 1218565"/>
              <a:gd name="T31" fmla="*/ 1524860 h 2507615"/>
              <a:gd name="T32" fmla="*/ 1121151 w 1218565"/>
              <a:gd name="T33" fmla="*/ 1644404 h 2507615"/>
              <a:gd name="T34" fmla="*/ 1094801 w 1218565"/>
              <a:gd name="T35" fmla="*/ 1760396 h 2507615"/>
              <a:gd name="T36" fmla="*/ 1058749 w 1218565"/>
              <a:gd name="T37" fmla="*/ 1872364 h 2507615"/>
              <a:gd name="T38" fmla="*/ 1013475 w 1218565"/>
              <a:gd name="T39" fmla="*/ 1979832 h 2507615"/>
              <a:gd name="T40" fmla="*/ 959461 w 1218565"/>
              <a:gd name="T41" fmla="*/ 2082328 h 2507615"/>
              <a:gd name="T42" fmla="*/ 897190 w 1218565"/>
              <a:gd name="T43" fmla="*/ 2179377 h 2507615"/>
              <a:gd name="T44" fmla="*/ 827145 w 1218565"/>
              <a:gd name="T45" fmla="*/ 2270507 h 2507615"/>
              <a:gd name="T46" fmla="*/ 749805 w 1218565"/>
              <a:gd name="T47" fmla="*/ 2355243 h 2507615"/>
              <a:gd name="T48" fmla="*/ 665657 w 1218565"/>
              <a:gd name="T49" fmla="*/ 2433113 h 2507615"/>
              <a:gd name="T50" fmla="*/ 795161 w 1218565"/>
              <a:gd name="T51" fmla="*/ 2406631 h 2507615"/>
              <a:gd name="T52" fmla="*/ 876960 w 1218565"/>
              <a:gd name="T53" fmla="*/ 2317467 h 2507615"/>
              <a:gd name="T54" fmla="*/ 951053 w 1218565"/>
              <a:gd name="T55" fmla="*/ 2221518 h 2507615"/>
              <a:gd name="T56" fmla="*/ 1016929 w 1218565"/>
              <a:gd name="T57" fmla="*/ 2119291 h 2507615"/>
              <a:gd name="T58" fmla="*/ 1074075 w 1218565"/>
              <a:gd name="T59" fmla="*/ 2011285 h 2507615"/>
              <a:gd name="T60" fmla="*/ 1121979 w 1218565"/>
              <a:gd name="T61" fmla="*/ 1898008 h 2507615"/>
              <a:gd name="T62" fmla="*/ 1160130 w 1218565"/>
              <a:gd name="T63" fmla="*/ 1779960 h 2507615"/>
              <a:gd name="T64" fmla="*/ 1188014 w 1218565"/>
              <a:gd name="T65" fmla="*/ 1657646 h 2507615"/>
              <a:gd name="T66" fmla="*/ 1205121 w 1218565"/>
              <a:gd name="T67" fmla="*/ 1531571 h 2507615"/>
              <a:gd name="T68" fmla="*/ 1210936 w 1218565"/>
              <a:gd name="T69" fmla="*/ 1402238 h 2507615"/>
              <a:gd name="T70" fmla="*/ 1195625 w 1218565"/>
              <a:gd name="T71" fmla="*/ 1192799 h 2507615"/>
              <a:gd name="T72" fmla="*/ 1151159 w 1218565"/>
              <a:gd name="T73" fmla="*/ 992829 h 2507615"/>
              <a:gd name="T74" fmla="*/ 1079739 w 1218565"/>
              <a:gd name="T75" fmla="*/ 804551 h 2507615"/>
              <a:gd name="T76" fmla="*/ 983565 w 1218565"/>
              <a:gd name="T77" fmla="*/ 630174 h 2507615"/>
              <a:gd name="T78" fmla="*/ 864837 w 1218565"/>
              <a:gd name="T79" fmla="*/ 471918 h 2507615"/>
              <a:gd name="T80" fmla="*/ 725757 w 1218565"/>
              <a:gd name="T81" fmla="*/ 332002 h 2507615"/>
              <a:gd name="T82" fmla="*/ 568522 w 1218565"/>
              <a:gd name="T83" fmla="*/ 212636 h 2507615"/>
              <a:gd name="T84" fmla="*/ 395336 w 1218565"/>
              <a:gd name="T85" fmla="*/ 116032 h 2507615"/>
              <a:gd name="T86" fmla="*/ 208397 w 1218565"/>
              <a:gd name="T87" fmla="*/ 44416 h 2507615"/>
              <a:gd name="T88" fmla="*/ 9905 w 1218565"/>
              <a:gd name="T89" fmla="*/ 0 h 25076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8565" h="2507615">
                <a:moveTo>
                  <a:pt x="648385" y="2399106"/>
                </a:moveTo>
                <a:lnTo>
                  <a:pt x="616864" y="2505684"/>
                </a:lnTo>
                <a:lnTo>
                  <a:pt x="728027" y="2507081"/>
                </a:lnTo>
                <a:lnTo>
                  <a:pt x="710603" y="2483472"/>
                </a:lnTo>
                <a:lnTo>
                  <a:pt x="756251" y="2443557"/>
                </a:lnTo>
                <a:lnTo>
                  <a:pt x="772394" y="2428189"/>
                </a:lnTo>
                <a:lnTo>
                  <a:pt x="669836" y="2428189"/>
                </a:lnTo>
                <a:lnTo>
                  <a:pt x="648385" y="2399106"/>
                </a:lnTo>
                <a:close/>
              </a:path>
              <a:path w="1218565" h="2507615">
                <a:moveTo>
                  <a:pt x="9969" y="0"/>
                </a:moveTo>
                <a:lnTo>
                  <a:pt x="0" y="67830"/>
                </a:lnTo>
                <a:lnTo>
                  <a:pt x="96275" y="85558"/>
                </a:lnTo>
                <a:lnTo>
                  <a:pt x="190050" y="110006"/>
                </a:lnTo>
                <a:lnTo>
                  <a:pt x="281060" y="140911"/>
                </a:lnTo>
                <a:lnTo>
                  <a:pt x="369041" y="178011"/>
                </a:lnTo>
                <a:lnTo>
                  <a:pt x="453731" y="221042"/>
                </a:lnTo>
                <a:lnTo>
                  <a:pt x="534866" y="269741"/>
                </a:lnTo>
                <a:lnTo>
                  <a:pt x="612183" y="323845"/>
                </a:lnTo>
                <a:lnTo>
                  <a:pt x="685418" y="383092"/>
                </a:lnTo>
                <a:lnTo>
                  <a:pt x="754308" y="447217"/>
                </a:lnTo>
                <a:lnTo>
                  <a:pt x="818589" y="515959"/>
                </a:lnTo>
                <a:lnTo>
                  <a:pt x="877998" y="589054"/>
                </a:lnTo>
                <a:lnTo>
                  <a:pt x="932272" y="666239"/>
                </a:lnTo>
                <a:lnTo>
                  <a:pt x="981148" y="747251"/>
                </a:lnTo>
                <a:lnTo>
                  <a:pt x="1024361" y="831827"/>
                </a:lnTo>
                <a:lnTo>
                  <a:pt x="1061648" y="919705"/>
                </a:lnTo>
                <a:lnTo>
                  <a:pt x="1092747" y="1010620"/>
                </a:lnTo>
                <a:lnTo>
                  <a:pt x="1117393" y="1104310"/>
                </a:lnTo>
                <a:lnTo>
                  <a:pt x="1135324" y="1200512"/>
                </a:lnTo>
                <a:lnTo>
                  <a:pt x="1146275" y="1298963"/>
                </a:lnTo>
                <a:lnTo>
                  <a:pt x="1149984" y="1399400"/>
                </a:lnTo>
                <a:lnTo>
                  <a:pt x="1148592" y="1460941"/>
                </a:lnTo>
                <a:lnTo>
                  <a:pt x="1144455" y="1521774"/>
                </a:lnTo>
                <a:lnTo>
                  <a:pt x="1137634" y="1581839"/>
                </a:lnTo>
                <a:lnTo>
                  <a:pt x="1128191" y="1641076"/>
                </a:lnTo>
                <a:lnTo>
                  <a:pt x="1116184" y="1699428"/>
                </a:lnTo>
                <a:lnTo>
                  <a:pt x="1101676" y="1756834"/>
                </a:lnTo>
                <a:lnTo>
                  <a:pt x="1084727" y="1813236"/>
                </a:lnTo>
                <a:lnTo>
                  <a:pt x="1065397" y="1868575"/>
                </a:lnTo>
                <a:lnTo>
                  <a:pt x="1043747" y="1922791"/>
                </a:lnTo>
                <a:lnTo>
                  <a:pt x="1019838" y="1975826"/>
                </a:lnTo>
                <a:lnTo>
                  <a:pt x="993731" y="2027620"/>
                </a:lnTo>
                <a:lnTo>
                  <a:pt x="965485" y="2078114"/>
                </a:lnTo>
                <a:lnTo>
                  <a:pt x="935162" y="2127250"/>
                </a:lnTo>
                <a:lnTo>
                  <a:pt x="902823" y="2174967"/>
                </a:lnTo>
                <a:lnTo>
                  <a:pt x="868528" y="2221208"/>
                </a:lnTo>
                <a:lnTo>
                  <a:pt x="832337" y="2265912"/>
                </a:lnTo>
                <a:lnTo>
                  <a:pt x="794312" y="2309022"/>
                </a:lnTo>
                <a:lnTo>
                  <a:pt x="754513" y="2350477"/>
                </a:lnTo>
                <a:lnTo>
                  <a:pt x="713001" y="2390219"/>
                </a:lnTo>
                <a:lnTo>
                  <a:pt x="669836" y="2428189"/>
                </a:lnTo>
                <a:lnTo>
                  <a:pt x="772394" y="2428189"/>
                </a:lnTo>
                <a:lnTo>
                  <a:pt x="800153" y="2401761"/>
                </a:lnTo>
                <a:lnTo>
                  <a:pt x="842247" y="2358147"/>
                </a:lnTo>
                <a:lnTo>
                  <a:pt x="882466" y="2312777"/>
                </a:lnTo>
                <a:lnTo>
                  <a:pt x="920747" y="2265715"/>
                </a:lnTo>
                <a:lnTo>
                  <a:pt x="957024" y="2217023"/>
                </a:lnTo>
                <a:lnTo>
                  <a:pt x="991235" y="2166765"/>
                </a:lnTo>
                <a:lnTo>
                  <a:pt x="1023314" y="2115002"/>
                </a:lnTo>
                <a:lnTo>
                  <a:pt x="1053197" y="2061798"/>
                </a:lnTo>
                <a:lnTo>
                  <a:pt x="1080819" y="2007215"/>
                </a:lnTo>
                <a:lnTo>
                  <a:pt x="1106116" y="1951317"/>
                </a:lnTo>
                <a:lnTo>
                  <a:pt x="1129024" y="1894167"/>
                </a:lnTo>
                <a:lnTo>
                  <a:pt x="1149478" y="1835826"/>
                </a:lnTo>
                <a:lnTo>
                  <a:pt x="1167414" y="1776358"/>
                </a:lnTo>
                <a:lnTo>
                  <a:pt x="1182767" y="1715826"/>
                </a:lnTo>
                <a:lnTo>
                  <a:pt x="1195473" y="1654292"/>
                </a:lnTo>
                <a:lnTo>
                  <a:pt x="1205468" y="1591820"/>
                </a:lnTo>
                <a:lnTo>
                  <a:pt x="1212687" y="1528472"/>
                </a:lnTo>
                <a:lnTo>
                  <a:pt x="1217065" y="1464311"/>
                </a:lnTo>
                <a:lnTo>
                  <a:pt x="1218539" y="1399400"/>
                </a:lnTo>
                <a:lnTo>
                  <a:pt x="1214641" y="1293848"/>
                </a:lnTo>
                <a:lnTo>
                  <a:pt x="1203132" y="1190384"/>
                </a:lnTo>
                <a:lnTo>
                  <a:pt x="1184288" y="1089282"/>
                </a:lnTo>
                <a:lnTo>
                  <a:pt x="1158387" y="990821"/>
                </a:lnTo>
                <a:lnTo>
                  <a:pt x="1125705" y="895276"/>
                </a:lnTo>
                <a:lnTo>
                  <a:pt x="1086518" y="802923"/>
                </a:lnTo>
                <a:lnTo>
                  <a:pt x="1041105" y="714039"/>
                </a:lnTo>
                <a:lnTo>
                  <a:pt x="989740" y="628901"/>
                </a:lnTo>
                <a:lnTo>
                  <a:pt x="932702" y="547785"/>
                </a:lnTo>
                <a:lnTo>
                  <a:pt x="870267" y="470966"/>
                </a:lnTo>
                <a:lnTo>
                  <a:pt x="802712" y="398723"/>
                </a:lnTo>
                <a:lnTo>
                  <a:pt x="730313" y="331330"/>
                </a:lnTo>
                <a:lnTo>
                  <a:pt x="653347" y="269065"/>
                </a:lnTo>
                <a:lnTo>
                  <a:pt x="572091" y="212204"/>
                </a:lnTo>
                <a:lnTo>
                  <a:pt x="486823" y="161024"/>
                </a:lnTo>
                <a:lnTo>
                  <a:pt x="397818" y="115800"/>
                </a:lnTo>
                <a:lnTo>
                  <a:pt x="305353" y="76809"/>
                </a:lnTo>
                <a:lnTo>
                  <a:pt x="209705" y="44328"/>
                </a:lnTo>
                <a:lnTo>
                  <a:pt x="111152" y="18632"/>
                </a:lnTo>
                <a:lnTo>
                  <a:pt x="9969" y="0"/>
                </a:lnTo>
                <a:close/>
              </a:path>
            </a:pathLst>
          </a:custGeom>
          <a:solidFill>
            <a:srgbClr val="70B3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8" name="object 8"/>
          <p:cNvSpPr>
            <a:spLocks/>
          </p:cNvSpPr>
          <p:nvPr/>
        </p:nvSpPr>
        <p:spPr bwMode="auto">
          <a:xfrm>
            <a:off x="4414838" y="2679700"/>
            <a:ext cx="619125" cy="1752600"/>
          </a:xfrm>
          <a:custGeom>
            <a:avLst/>
            <a:gdLst>
              <a:gd name="T0" fmla="*/ 294924 w 619125"/>
              <a:gd name="T1" fmla="*/ 30615 h 1752600"/>
              <a:gd name="T2" fmla="*/ 239556 w 619125"/>
              <a:gd name="T3" fmla="*/ 95133 h 1752600"/>
              <a:gd name="T4" fmla="*/ 189195 w 619125"/>
              <a:gd name="T5" fmla="*/ 163797 h 1752600"/>
              <a:gd name="T6" fmla="*/ 144126 w 619125"/>
              <a:gd name="T7" fmla="*/ 236318 h 1752600"/>
              <a:gd name="T8" fmla="*/ 104636 w 619125"/>
              <a:gd name="T9" fmla="*/ 312410 h 1752600"/>
              <a:gd name="T10" fmla="*/ 71014 w 619125"/>
              <a:gd name="T11" fmla="*/ 391786 h 1752600"/>
              <a:gd name="T12" fmla="*/ 43544 w 619125"/>
              <a:gd name="T13" fmla="*/ 474159 h 1752600"/>
              <a:gd name="T14" fmla="*/ 22515 w 619125"/>
              <a:gd name="T15" fmla="*/ 559243 h 1752600"/>
              <a:gd name="T16" fmla="*/ 8213 w 619125"/>
              <a:gd name="T17" fmla="*/ 646749 h 1752600"/>
              <a:gd name="T18" fmla="*/ 924 w 619125"/>
              <a:gd name="T19" fmla="*/ 736393 h 1752600"/>
              <a:gd name="T20" fmla="*/ 1559 w 619125"/>
              <a:gd name="T21" fmla="*/ 841013 h 1752600"/>
              <a:gd name="T22" fmla="*/ 13802 w 619125"/>
              <a:gd name="T23" fmla="*/ 956703 h 1752600"/>
              <a:gd name="T24" fmla="*/ 37681 w 619125"/>
              <a:gd name="T25" fmla="*/ 1068555 h 1752600"/>
              <a:gd name="T26" fmla="*/ 72565 w 619125"/>
              <a:gd name="T27" fmla="*/ 1175945 h 1752600"/>
              <a:gd name="T28" fmla="*/ 117822 w 619125"/>
              <a:gd name="T29" fmla="*/ 1278243 h 1752600"/>
              <a:gd name="T30" fmla="*/ 172820 w 619125"/>
              <a:gd name="T31" fmla="*/ 1374824 h 1752600"/>
              <a:gd name="T32" fmla="*/ 236929 w 619125"/>
              <a:gd name="T33" fmla="*/ 1465061 h 1752600"/>
              <a:gd name="T34" fmla="*/ 309515 w 619125"/>
              <a:gd name="T35" fmla="*/ 1548327 h 1752600"/>
              <a:gd name="T36" fmla="*/ 389947 w 619125"/>
              <a:gd name="T37" fmla="*/ 1623995 h 1752600"/>
              <a:gd name="T38" fmla="*/ 477594 w 619125"/>
              <a:gd name="T39" fmla="*/ 1691437 h 1752600"/>
              <a:gd name="T40" fmla="*/ 510616 w 619125"/>
              <a:gd name="T41" fmla="*/ 1752587 h 1752600"/>
              <a:gd name="T42" fmla="*/ 579937 w 619125"/>
              <a:gd name="T43" fmla="*/ 1657794 h 1752600"/>
              <a:gd name="T44" fmla="*/ 508958 w 619125"/>
              <a:gd name="T45" fmla="*/ 1629128 h 1752600"/>
              <a:gd name="T46" fmla="*/ 428090 w 619125"/>
              <a:gd name="T47" fmla="*/ 1565816 h 1752600"/>
              <a:gd name="T48" fmla="*/ 353895 w 619125"/>
              <a:gd name="T49" fmla="*/ 1495002 h 1752600"/>
              <a:gd name="T50" fmla="*/ 286952 w 619125"/>
              <a:gd name="T51" fmla="*/ 1417253 h 1752600"/>
              <a:gd name="T52" fmla="*/ 227840 w 619125"/>
              <a:gd name="T53" fmla="*/ 1333135 h 1752600"/>
              <a:gd name="T54" fmla="*/ 177137 w 619125"/>
              <a:gd name="T55" fmla="*/ 1243213 h 1752600"/>
              <a:gd name="T56" fmla="*/ 135421 w 619125"/>
              <a:gd name="T57" fmla="*/ 1148054 h 1752600"/>
              <a:gd name="T58" fmla="*/ 103273 w 619125"/>
              <a:gd name="T59" fmla="*/ 1048223 h 1752600"/>
              <a:gd name="T60" fmla="*/ 81270 w 619125"/>
              <a:gd name="T61" fmla="*/ 944288 h 1752600"/>
              <a:gd name="T62" fmla="*/ 69991 w 619125"/>
              <a:gd name="T63" fmla="*/ 836813 h 1752600"/>
              <a:gd name="T64" fmla="*/ 69421 w 619125"/>
              <a:gd name="T65" fmla="*/ 739215 h 1752600"/>
              <a:gd name="T66" fmla="*/ 76259 w 619125"/>
              <a:gd name="T67" fmla="*/ 655129 h 1752600"/>
              <a:gd name="T68" fmla="*/ 89675 w 619125"/>
              <a:gd name="T69" fmla="*/ 573046 h 1752600"/>
              <a:gd name="T70" fmla="*/ 109402 w 619125"/>
              <a:gd name="T71" fmla="*/ 493236 h 1752600"/>
              <a:gd name="T72" fmla="*/ 135170 w 619125"/>
              <a:gd name="T73" fmla="*/ 415967 h 1752600"/>
              <a:gd name="T74" fmla="*/ 166711 w 619125"/>
              <a:gd name="T75" fmla="*/ 341510 h 1752600"/>
              <a:gd name="T76" fmla="*/ 203754 w 619125"/>
              <a:gd name="T77" fmla="*/ 270134 h 1752600"/>
              <a:gd name="T78" fmla="*/ 246032 w 619125"/>
              <a:gd name="T79" fmla="*/ 202107 h 1752600"/>
              <a:gd name="T80" fmla="*/ 293274 w 619125"/>
              <a:gd name="T81" fmla="*/ 137699 h 1752600"/>
              <a:gd name="T82" fmla="*/ 345213 w 619125"/>
              <a:gd name="T83" fmla="*/ 77180 h 1752600"/>
              <a:gd name="T84" fmla="*/ 324396 w 619125"/>
              <a:gd name="T85" fmla="*/ 0 h 1752600"/>
              <a:gd name="T86" fmla="*/ 551713 w 619125"/>
              <a:gd name="T87" fmla="*/ 1657794 h 1752600"/>
              <a:gd name="T88" fmla="*/ 563968 w 619125"/>
              <a:gd name="T89" fmla="*/ 1629498 h 1752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9125" h="1752600">
                <a:moveTo>
                  <a:pt x="324396" y="0"/>
                </a:moveTo>
                <a:lnTo>
                  <a:pt x="294924" y="30615"/>
                </a:lnTo>
                <a:lnTo>
                  <a:pt x="266632" y="62338"/>
                </a:lnTo>
                <a:lnTo>
                  <a:pt x="239556" y="95133"/>
                </a:lnTo>
                <a:lnTo>
                  <a:pt x="213732" y="128965"/>
                </a:lnTo>
                <a:lnTo>
                  <a:pt x="189195" y="163797"/>
                </a:lnTo>
                <a:lnTo>
                  <a:pt x="165981" y="199593"/>
                </a:lnTo>
                <a:lnTo>
                  <a:pt x="144126" y="236318"/>
                </a:lnTo>
                <a:lnTo>
                  <a:pt x="123666" y="273935"/>
                </a:lnTo>
                <a:lnTo>
                  <a:pt x="104636" y="312410"/>
                </a:lnTo>
                <a:lnTo>
                  <a:pt x="87074" y="351705"/>
                </a:lnTo>
                <a:lnTo>
                  <a:pt x="71014" y="391786"/>
                </a:lnTo>
                <a:lnTo>
                  <a:pt x="56492" y="432616"/>
                </a:lnTo>
                <a:lnTo>
                  <a:pt x="43544" y="474159"/>
                </a:lnTo>
                <a:lnTo>
                  <a:pt x="32207" y="516380"/>
                </a:lnTo>
                <a:lnTo>
                  <a:pt x="22515" y="559243"/>
                </a:lnTo>
                <a:lnTo>
                  <a:pt x="14505" y="602711"/>
                </a:lnTo>
                <a:lnTo>
                  <a:pt x="8213" y="646749"/>
                </a:lnTo>
                <a:lnTo>
                  <a:pt x="3674" y="691322"/>
                </a:lnTo>
                <a:lnTo>
                  <a:pt x="924" y="736393"/>
                </a:lnTo>
                <a:lnTo>
                  <a:pt x="0" y="781926"/>
                </a:lnTo>
                <a:lnTo>
                  <a:pt x="1559" y="841013"/>
                </a:lnTo>
                <a:lnTo>
                  <a:pt x="6186" y="899298"/>
                </a:lnTo>
                <a:lnTo>
                  <a:pt x="13802" y="956703"/>
                </a:lnTo>
                <a:lnTo>
                  <a:pt x="24326" y="1013148"/>
                </a:lnTo>
                <a:lnTo>
                  <a:pt x="37681" y="1068555"/>
                </a:lnTo>
                <a:lnTo>
                  <a:pt x="53786" y="1122847"/>
                </a:lnTo>
                <a:lnTo>
                  <a:pt x="72565" y="1175945"/>
                </a:lnTo>
                <a:lnTo>
                  <a:pt x="93936" y="1227769"/>
                </a:lnTo>
                <a:lnTo>
                  <a:pt x="117822" y="1278243"/>
                </a:lnTo>
                <a:lnTo>
                  <a:pt x="144143" y="1327288"/>
                </a:lnTo>
                <a:lnTo>
                  <a:pt x="172820" y="1374824"/>
                </a:lnTo>
                <a:lnTo>
                  <a:pt x="203775" y="1420775"/>
                </a:lnTo>
                <a:lnTo>
                  <a:pt x="236929" y="1465061"/>
                </a:lnTo>
                <a:lnTo>
                  <a:pt x="272202" y="1507605"/>
                </a:lnTo>
                <a:lnTo>
                  <a:pt x="309515" y="1548327"/>
                </a:lnTo>
                <a:lnTo>
                  <a:pt x="348790" y="1587150"/>
                </a:lnTo>
                <a:lnTo>
                  <a:pt x="389947" y="1623995"/>
                </a:lnTo>
                <a:lnTo>
                  <a:pt x="432908" y="1658783"/>
                </a:lnTo>
                <a:lnTo>
                  <a:pt x="477594" y="1691437"/>
                </a:lnTo>
                <a:lnTo>
                  <a:pt x="523925" y="1721878"/>
                </a:lnTo>
                <a:lnTo>
                  <a:pt x="510616" y="1752587"/>
                </a:lnTo>
                <a:lnTo>
                  <a:pt x="618604" y="1726311"/>
                </a:lnTo>
                <a:lnTo>
                  <a:pt x="579937" y="1657794"/>
                </a:lnTo>
                <a:lnTo>
                  <a:pt x="551713" y="1657794"/>
                </a:lnTo>
                <a:lnTo>
                  <a:pt x="508958" y="1629128"/>
                </a:lnTo>
                <a:lnTo>
                  <a:pt x="467726" y="1598445"/>
                </a:lnTo>
                <a:lnTo>
                  <a:pt x="428090" y="1565816"/>
                </a:lnTo>
                <a:lnTo>
                  <a:pt x="390122" y="1531312"/>
                </a:lnTo>
                <a:lnTo>
                  <a:pt x="353895" y="1495002"/>
                </a:lnTo>
                <a:lnTo>
                  <a:pt x="319481" y="1456959"/>
                </a:lnTo>
                <a:lnTo>
                  <a:pt x="286952" y="1417253"/>
                </a:lnTo>
                <a:lnTo>
                  <a:pt x="256381" y="1375955"/>
                </a:lnTo>
                <a:lnTo>
                  <a:pt x="227840" y="1333135"/>
                </a:lnTo>
                <a:lnTo>
                  <a:pt x="201401" y="1288864"/>
                </a:lnTo>
                <a:lnTo>
                  <a:pt x="177137" y="1243213"/>
                </a:lnTo>
                <a:lnTo>
                  <a:pt x="155119" y="1196252"/>
                </a:lnTo>
                <a:lnTo>
                  <a:pt x="135421" y="1148054"/>
                </a:lnTo>
                <a:lnTo>
                  <a:pt x="118115" y="1098687"/>
                </a:lnTo>
                <a:lnTo>
                  <a:pt x="103273" y="1048223"/>
                </a:lnTo>
                <a:lnTo>
                  <a:pt x="90967" y="996733"/>
                </a:lnTo>
                <a:lnTo>
                  <a:pt x="81270" y="944288"/>
                </a:lnTo>
                <a:lnTo>
                  <a:pt x="74254" y="890957"/>
                </a:lnTo>
                <a:lnTo>
                  <a:pt x="69991" y="836813"/>
                </a:lnTo>
                <a:lnTo>
                  <a:pt x="68554" y="781926"/>
                </a:lnTo>
                <a:lnTo>
                  <a:pt x="69421" y="739215"/>
                </a:lnTo>
                <a:lnTo>
                  <a:pt x="72001" y="696939"/>
                </a:lnTo>
                <a:lnTo>
                  <a:pt x="76259" y="655129"/>
                </a:lnTo>
                <a:lnTo>
                  <a:pt x="82161" y="613820"/>
                </a:lnTo>
                <a:lnTo>
                  <a:pt x="89675" y="573046"/>
                </a:lnTo>
                <a:lnTo>
                  <a:pt x="98767" y="532840"/>
                </a:lnTo>
                <a:lnTo>
                  <a:pt x="109402" y="493236"/>
                </a:lnTo>
                <a:lnTo>
                  <a:pt x="121548" y="454267"/>
                </a:lnTo>
                <a:lnTo>
                  <a:pt x="135170" y="415967"/>
                </a:lnTo>
                <a:lnTo>
                  <a:pt x="150236" y="378371"/>
                </a:lnTo>
                <a:lnTo>
                  <a:pt x="166711" y="341510"/>
                </a:lnTo>
                <a:lnTo>
                  <a:pt x="184561" y="305420"/>
                </a:lnTo>
                <a:lnTo>
                  <a:pt x="203754" y="270134"/>
                </a:lnTo>
                <a:lnTo>
                  <a:pt x="224255" y="235685"/>
                </a:lnTo>
                <a:lnTo>
                  <a:pt x="246032" y="202107"/>
                </a:lnTo>
                <a:lnTo>
                  <a:pt x="269049" y="169434"/>
                </a:lnTo>
                <a:lnTo>
                  <a:pt x="293274" y="137699"/>
                </a:lnTo>
                <a:lnTo>
                  <a:pt x="318673" y="106937"/>
                </a:lnTo>
                <a:lnTo>
                  <a:pt x="345213" y="77180"/>
                </a:lnTo>
                <a:lnTo>
                  <a:pt x="372859" y="48463"/>
                </a:lnTo>
                <a:lnTo>
                  <a:pt x="324396" y="0"/>
                </a:lnTo>
                <a:close/>
              </a:path>
              <a:path w="619125" h="1752600">
                <a:moveTo>
                  <a:pt x="563968" y="1629498"/>
                </a:moveTo>
                <a:lnTo>
                  <a:pt x="551713" y="1657794"/>
                </a:lnTo>
                <a:lnTo>
                  <a:pt x="579937" y="1657794"/>
                </a:lnTo>
                <a:lnTo>
                  <a:pt x="563968" y="1629498"/>
                </a:lnTo>
                <a:close/>
              </a:path>
            </a:pathLst>
          </a:custGeom>
          <a:solidFill>
            <a:srgbClr val="98C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9" name="object 9"/>
          <p:cNvSpPr txBox="1">
            <a:spLocks noChangeArrowheads="1"/>
          </p:cNvSpPr>
          <p:nvPr/>
        </p:nvSpPr>
        <p:spPr bwMode="auto">
          <a:xfrm>
            <a:off x="6259513" y="2427288"/>
            <a:ext cx="657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PE" altLang="es-PE" sz="600" b="1">
                <a:solidFill>
                  <a:srgbClr val="004B8D"/>
                </a:solidFill>
                <a:latin typeface="Arial" charset="0"/>
                <a:ea typeface="Gotham Bold" pitchFamily="50" charset="0"/>
                <a:cs typeface="Arial" charset="0"/>
              </a:rPr>
              <a:t>CONDICIONES FINANCIERAS</a:t>
            </a:r>
            <a:endParaRPr lang="es-PE" altLang="es-PE" sz="600">
              <a:latin typeface="Arial" charset="0"/>
              <a:ea typeface="Gotham Bold" pitchFamily="50" charset="0"/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788" y="3395663"/>
            <a:ext cx="739775" cy="127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800" b="1" spc="-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</a:t>
            </a:r>
            <a:r>
              <a:rPr sz="800" b="1" spc="-9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800" b="1" spc="-5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ChangeArrowheads="1"/>
          </p:cNvSpPr>
          <p:nvPr/>
        </p:nvSpPr>
        <p:spPr bwMode="auto">
          <a:xfrm>
            <a:off x="6502400" y="4419600"/>
            <a:ext cx="1331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3200" indent="-1920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PE" altLang="es-PE" sz="1000" b="1">
                <a:solidFill>
                  <a:srgbClr val="004B8D"/>
                </a:solidFill>
                <a:latin typeface="Arial" charset="0"/>
                <a:ea typeface="Gotham Bold" pitchFamily="50" charset="0"/>
                <a:cs typeface="Arial" charset="0"/>
              </a:rPr>
              <a:t>ESTRUCTURACIÓN FINANCIERA</a:t>
            </a:r>
            <a:endParaRPr lang="es-PE" altLang="es-PE" sz="1000">
              <a:latin typeface="Arial" charset="0"/>
              <a:ea typeface="Gotham Bold" pitchFamily="50" charset="0"/>
              <a:cs typeface="Arial" charset="0"/>
            </a:endParaRPr>
          </a:p>
        </p:txBody>
      </p:sp>
      <p:sp>
        <p:nvSpPr>
          <p:cNvPr id="12" name="object 12"/>
          <p:cNvSpPr>
            <a:spLocks/>
          </p:cNvSpPr>
          <p:nvPr/>
        </p:nvSpPr>
        <p:spPr bwMode="auto">
          <a:xfrm>
            <a:off x="5934075" y="1873250"/>
            <a:ext cx="1265238" cy="1265238"/>
          </a:xfrm>
          <a:custGeom>
            <a:avLst/>
            <a:gdLst>
              <a:gd name="T0" fmla="*/ 456703 w 1264920"/>
              <a:gd name="T1" fmla="*/ 1110941 h 1264920"/>
              <a:gd name="T2" fmla="*/ 682753 w 1264920"/>
              <a:gd name="T3" fmla="*/ 1267464 h 1264920"/>
              <a:gd name="T4" fmla="*/ 734623 w 1264920"/>
              <a:gd name="T5" fmla="*/ 1262375 h 1264920"/>
              <a:gd name="T6" fmla="*/ 834130 w 1264920"/>
              <a:gd name="T7" fmla="*/ 1238197 h 1264920"/>
              <a:gd name="T8" fmla="*/ 881412 w 1264920"/>
              <a:gd name="T9" fmla="*/ 1220380 h 1264920"/>
              <a:gd name="T10" fmla="*/ 558023 w 1264920"/>
              <a:gd name="T11" fmla="*/ 2547 h 1264920"/>
              <a:gd name="T12" fmla="*/ 469329 w 1264920"/>
              <a:gd name="T13" fmla="*/ 20359 h 1264920"/>
              <a:gd name="T14" fmla="*/ 408874 w 1264920"/>
              <a:gd name="T15" fmla="*/ 39449 h 1264920"/>
              <a:gd name="T16" fmla="*/ 360337 w 1264920"/>
              <a:gd name="T17" fmla="*/ 206155 h 1264920"/>
              <a:gd name="T18" fmla="*/ 318533 w 1264920"/>
              <a:gd name="T19" fmla="*/ 236691 h 1264920"/>
              <a:gd name="T20" fmla="*/ 253471 w 1264920"/>
              <a:gd name="T21" fmla="*/ 297779 h 1264920"/>
              <a:gd name="T22" fmla="*/ 221418 w 1264920"/>
              <a:gd name="T23" fmla="*/ 337229 h 1264920"/>
              <a:gd name="T24" fmla="*/ 39780 w 1264920"/>
              <a:gd name="T25" fmla="*/ 405945 h 1264920"/>
              <a:gd name="T26" fmla="*/ 23554 w 1264920"/>
              <a:gd name="T27" fmla="*/ 454301 h 1264920"/>
              <a:gd name="T28" fmla="*/ 0 w 1264920"/>
              <a:gd name="T29" fmla="*/ 581557 h 1264920"/>
              <a:gd name="T30" fmla="*/ 138255 w 1264920"/>
              <a:gd name="T31" fmla="*/ 746991 h 1264920"/>
              <a:gd name="T32" fmla="*/ 160774 w 1264920"/>
              <a:gd name="T33" fmla="*/ 820797 h 1264920"/>
              <a:gd name="T34" fmla="*/ 181524 w 1264920"/>
              <a:gd name="T35" fmla="*/ 866611 h 1264920"/>
              <a:gd name="T36" fmla="*/ 131914 w 1264920"/>
              <a:gd name="T37" fmla="*/ 1025680 h 1264920"/>
              <a:gd name="T38" fmla="*/ 164965 w 1264920"/>
              <a:gd name="T39" fmla="*/ 1063855 h 1264920"/>
              <a:gd name="T40" fmla="*/ 201012 w 1264920"/>
              <a:gd name="T41" fmla="*/ 1100760 h 1264920"/>
              <a:gd name="T42" fmla="*/ 270732 w 1264920"/>
              <a:gd name="T43" fmla="*/ 1156753 h 1264920"/>
              <a:gd name="T44" fmla="*/ 917302 w 1264920"/>
              <a:gd name="T45" fmla="*/ 1054949 h 1264920"/>
              <a:gd name="T46" fmla="*/ 958319 w 1264920"/>
              <a:gd name="T47" fmla="*/ 1024405 h 1264920"/>
              <a:gd name="T48" fmla="*/ 995965 w 1264920"/>
              <a:gd name="T49" fmla="*/ 990049 h 1264920"/>
              <a:gd name="T50" fmla="*/ 549741 w 1264920"/>
              <a:gd name="T51" fmla="*/ 972231 h 1264920"/>
              <a:gd name="T52" fmla="*/ 368988 w 1264920"/>
              <a:gd name="T53" fmla="*/ 861518 h 1264920"/>
              <a:gd name="T54" fmla="*/ 286298 w 1264920"/>
              <a:gd name="T55" fmla="*/ 663001 h 1264920"/>
              <a:gd name="T56" fmla="*/ 312513 w 1264920"/>
              <a:gd name="T57" fmla="*/ 498839 h 1264920"/>
              <a:gd name="T58" fmla="*/ 449973 w 1264920"/>
              <a:gd name="T59" fmla="*/ 338499 h 1264920"/>
              <a:gd name="T60" fmla="*/ 633441 w 1264920"/>
              <a:gd name="T61" fmla="*/ 286325 h 1264920"/>
              <a:gd name="T62" fmla="*/ 1142752 w 1264920"/>
              <a:gd name="T63" fmla="*/ 253241 h 1264920"/>
              <a:gd name="T64" fmla="*/ 1110473 w 1264920"/>
              <a:gd name="T65" fmla="*/ 213791 h 1264920"/>
              <a:gd name="T66" fmla="*/ 1081662 w 1264920"/>
              <a:gd name="T67" fmla="*/ 183247 h 1264920"/>
              <a:gd name="T68" fmla="*/ 761596 w 1264920"/>
              <a:gd name="T69" fmla="*/ 142527 h 1264920"/>
              <a:gd name="T70" fmla="*/ 1151187 w 1264920"/>
              <a:gd name="T71" fmla="*/ 286325 h 1264920"/>
              <a:gd name="T72" fmla="*/ 743533 w 1264920"/>
              <a:gd name="T73" fmla="*/ 304137 h 1264920"/>
              <a:gd name="T74" fmla="*/ 914541 w 1264920"/>
              <a:gd name="T75" fmla="*/ 428853 h 1264920"/>
              <a:gd name="T76" fmla="*/ 981740 w 1264920"/>
              <a:gd name="T77" fmla="*/ 633731 h 1264920"/>
              <a:gd name="T78" fmla="*/ 929557 w 1264920"/>
              <a:gd name="T79" fmla="*/ 818253 h 1264920"/>
              <a:gd name="T80" fmla="*/ 769014 w 1264920"/>
              <a:gd name="T81" fmla="*/ 955689 h 1264920"/>
              <a:gd name="T82" fmla="*/ 1003552 w 1264920"/>
              <a:gd name="T83" fmla="*/ 982414 h 1264920"/>
              <a:gd name="T84" fmla="*/ 1029954 w 1264920"/>
              <a:gd name="T85" fmla="*/ 951871 h 1264920"/>
              <a:gd name="T86" fmla="*/ 1059987 w 1264920"/>
              <a:gd name="T87" fmla="*/ 909877 h 1264920"/>
              <a:gd name="T88" fmla="*/ 1235703 w 1264920"/>
              <a:gd name="T89" fmla="*/ 838615 h 1264920"/>
              <a:gd name="T90" fmla="*/ 1258246 w 1264920"/>
              <a:gd name="T91" fmla="*/ 752081 h 1264920"/>
              <a:gd name="T92" fmla="*/ 1140012 w 1264920"/>
              <a:gd name="T93" fmla="*/ 598099 h 1264920"/>
              <a:gd name="T94" fmla="*/ 1114805 w 1264920"/>
              <a:gd name="T95" fmla="*/ 472119 h 1264920"/>
              <a:gd name="T96" fmla="*/ 1096290 w 1264920"/>
              <a:gd name="T97" fmla="*/ 425035 h 1264920"/>
              <a:gd name="T98" fmla="*/ 996170 w 1264920"/>
              <a:gd name="T99" fmla="*/ 111983 h 1264920"/>
              <a:gd name="T100" fmla="*/ 1065880 w 1264920"/>
              <a:gd name="T101" fmla="*/ 167975 h 1264920"/>
              <a:gd name="T102" fmla="*/ 1027035 w 1264920"/>
              <a:gd name="T103" fmla="*/ 134891 h 12649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64920" h="1264920">
                <a:moveTo>
                  <a:pt x="904396" y="1083309"/>
                </a:moveTo>
                <a:lnTo>
                  <a:pt x="398388" y="1083309"/>
                </a:lnTo>
                <a:lnTo>
                  <a:pt x="420896" y="1093469"/>
                </a:lnTo>
                <a:lnTo>
                  <a:pt x="455783" y="1108709"/>
                </a:lnTo>
                <a:lnTo>
                  <a:pt x="504225" y="1123949"/>
                </a:lnTo>
                <a:lnTo>
                  <a:pt x="554626" y="1134109"/>
                </a:lnTo>
                <a:lnTo>
                  <a:pt x="606720" y="1139189"/>
                </a:lnTo>
                <a:lnTo>
                  <a:pt x="681382" y="1264919"/>
                </a:lnTo>
                <a:lnTo>
                  <a:pt x="694440" y="1264919"/>
                </a:lnTo>
                <a:lnTo>
                  <a:pt x="707423" y="1263649"/>
                </a:lnTo>
                <a:lnTo>
                  <a:pt x="720326" y="1261109"/>
                </a:lnTo>
                <a:lnTo>
                  <a:pt x="733148" y="1259839"/>
                </a:lnTo>
                <a:lnTo>
                  <a:pt x="783565" y="1249679"/>
                </a:lnTo>
                <a:lnTo>
                  <a:pt x="795937" y="1245869"/>
                </a:lnTo>
                <a:lnTo>
                  <a:pt x="808212" y="1243329"/>
                </a:lnTo>
                <a:lnTo>
                  <a:pt x="832455" y="1235709"/>
                </a:lnTo>
                <a:lnTo>
                  <a:pt x="844419" y="1230629"/>
                </a:lnTo>
                <a:lnTo>
                  <a:pt x="856273" y="1226819"/>
                </a:lnTo>
                <a:lnTo>
                  <a:pt x="868015" y="1221739"/>
                </a:lnTo>
                <a:lnTo>
                  <a:pt x="879643" y="1217929"/>
                </a:lnTo>
                <a:lnTo>
                  <a:pt x="902544" y="1207769"/>
                </a:lnTo>
                <a:lnTo>
                  <a:pt x="904396" y="1083309"/>
                </a:lnTo>
                <a:close/>
              </a:path>
              <a:path w="1264920" h="1264920">
                <a:moveTo>
                  <a:pt x="582944" y="0"/>
                </a:moveTo>
                <a:lnTo>
                  <a:pt x="556903" y="2539"/>
                </a:lnTo>
                <a:lnTo>
                  <a:pt x="543999" y="5079"/>
                </a:lnTo>
                <a:lnTo>
                  <a:pt x="531176" y="6349"/>
                </a:lnTo>
                <a:lnTo>
                  <a:pt x="480758" y="16509"/>
                </a:lnTo>
                <a:lnTo>
                  <a:pt x="468385" y="20319"/>
                </a:lnTo>
                <a:lnTo>
                  <a:pt x="456110" y="22859"/>
                </a:lnTo>
                <a:lnTo>
                  <a:pt x="431867" y="30479"/>
                </a:lnTo>
                <a:lnTo>
                  <a:pt x="419904" y="35559"/>
                </a:lnTo>
                <a:lnTo>
                  <a:pt x="408050" y="39369"/>
                </a:lnTo>
                <a:lnTo>
                  <a:pt x="396309" y="44449"/>
                </a:lnTo>
                <a:lnTo>
                  <a:pt x="384683" y="48259"/>
                </a:lnTo>
                <a:lnTo>
                  <a:pt x="361787" y="58419"/>
                </a:lnTo>
                <a:lnTo>
                  <a:pt x="359614" y="205739"/>
                </a:lnTo>
                <a:lnTo>
                  <a:pt x="348892" y="213359"/>
                </a:lnTo>
                <a:lnTo>
                  <a:pt x="338362" y="219709"/>
                </a:lnTo>
                <a:lnTo>
                  <a:pt x="328027" y="227329"/>
                </a:lnTo>
                <a:lnTo>
                  <a:pt x="317893" y="236219"/>
                </a:lnTo>
                <a:lnTo>
                  <a:pt x="307965" y="243839"/>
                </a:lnTo>
                <a:lnTo>
                  <a:pt x="298246" y="251459"/>
                </a:lnTo>
                <a:lnTo>
                  <a:pt x="270394" y="278129"/>
                </a:lnTo>
                <a:lnTo>
                  <a:pt x="252959" y="297179"/>
                </a:lnTo>
                <a:lnTo>
                  <a:pt x="244594" y="306069"/>
                </a:lnTo>
                <a:lnTo>
                  <a:pt x="236472" y="316229"/>
                </a:lnTo>
                <a:lnTo>
                  <a:pt x="228595" y="326389"/>
                </a:lnTo>
                <a:lnTo>
                  <a:pt x="220970" y="336549"/>
                </a:lnTo>
                <a:lnTo>
                  <a:pt x="213599" y="347979"/>
                </a:lnTo>
                <a:lnTo>
                  <a:pt x="206489" y="358139"/>
                </a:lnTo>
                <a:lnTo>
                  <a:pt x="59552" y="359409"/>
                </a:lnTo>
                <a:lnTo>
                  <a:pt x="39700" y="405129"/>
                </a:lnTo>
                <a:lnTo>
                  <a:pt x="35303" y="417829"/>
                </a:lnTo>
                <a:lnTo>
                  <a:pt x="31137" y="429259"/>
                </a:lnTo>
                <a:lnTo>
                  <a:pt x="27204" y="441959"/>
                </a:lnTo>
                <a:lnTo>
                  <a:pt x="23506" y="453389"/>
                </a:lnTo>
                <a:lnTo>
                  <a:pt x="20047" y="466089"/>
                </a:lnTo>
                <a:lnTo>
                  <a:pt x="8634" y="515619"/>
                </a:lnTo>
                <a:lnTo>
                  <a:pt x="2686" y="553719"/>
                </a:lnTo>
                <a:lnTo>
                  <a:pt x="0" y="580389"/>
                </a:lnTo>
                <a:lnTo>
                  <a:pt x="125871" y="655319"/>
                </a:lnTo>
                <a:lnTo>
                  <a:pt x="126617" y="669289"/>
                </a:lnTo>
                <a:lnTo>
                  <a:pt x="130847" y="707389"/>
                </a:lnTo>
                <a:lnTo>
                  <a:pt x="137975" y="745489"/>
                </a:lnTo>
                <a:lnTo>
                  <a:pt x="147883" y="782319"/>
                </a:lnTo>
                <a:lnTo>
                  <a:pt x="151783" y="795019"/>
                </a:lnTo>
                <a:lnTo>
                  <a:pt x="155975" y="806449"/>
                </a:lnTo>
                <a:lnTo>
                  <a:pt x="160454" y="819149"/>
                </a:lnTo>
                <a:lnTo>
                  <a:pt x="165216" y="830579"/>
                </a:lnTo>
                <a:lnTo>
                  <a:pt x="170256" y="842009"/>
                </a:lnTo>
                <a:lnTo>
                  <a:pt x="175571" y="853439"/>
                </a:lnTo>
                <a:lnTo>
                  <a:pt x="181156" y="864869"/>
                </a:lnTo>
                <a:lnTo>
                  <a:pt x="108980" y="991869"/>
                </a:lnTo>
                <a:lnTo>
                  <a:pt x="116334" y="1002029"/>
                </a:lnTo>
                <a:lnTo>
                  <a:pt x="123891" y="1013459"/>
                </a:lnTo>
                <a:lnTo>
                  <a:pt x="131650" y="1023619"/>
                </a:lnTo>
                <a:lnTo>
                  <a:pt x="139607" y="1032509"/>
                </a:lnTo>
                <a:lnTo>
                  <a:pt x="147759" y="1042669"/>
                </a:lnTo>
                <a:lnTo>
                  <a:pt x="156103" y="1052829"/>
                </a:lnTo>
                <a:lnTo>
                  <a:pt x="164637" y="1061719"/>
                </a:lnTo>
                <a:lnTo>
                  <a:pt x="173358" y="1071879"/>
                </a:lnTo>
                <a:lnTo>
                  <a:pt x="182262" y="1080769"/>
                </a:lnTo>
                <a:lnTo>
                  <a:pt x="191348" y="1089659"/>
                </a:lnTo>
                <a:lnTo>
                  <a:pt x="200610" y="1098549"/>
                </a:lnTo>
                <a:lnTo>
                  <a:pt x="210048" y="1106169"/>
                </a:lnTo>
                <a:lnTo>
                  <a:pt x="219658" y="1115059"/>
                </a:lnTo>
                <a:lnTo>
                  <a:pt x="249492" y="1139189"/>
                </a:lnTo>
                <a:lnTo>
                  <a:pt x="270188" y="1154429"/>
                </a:lnTo>
                <a:lnTo>
                  <a:pt x="398388" y="1083309"/>
                </a:lnTo>
                <a:lnTo>
                  <a:pt x="904396" y="1083309"/>
                </a:lnTo>
                <a:lnTo>
                  <a:pt x="904737" y="1060449"/>
                </a:lnTo>
                <a:lnTo>
                  <a:pt x="915461" y="1052829"/>
                </a:lnTo>
                <a:lnTo>
                  <a:pt x="925993" y="1046479"/>
                </a:lnTo>
                <a:lnTo>
                  <a:pt x="936329" y="1038859"/>
                </a:lnTo>
                <a:lnTo>
                  <a:pt x="946463" y="1029969"/>
                </a:lnTo>
                <a:lnTo>
                  <a:pt x="956393" y="1022349"/>
                </a:lnTo>
                <a:lnTo>
                  <a:pt x="966112" y="1014729"/>
                </a:lnTo>
                <a:lnTo>
                  <a:pt x="975617" y="1005839"/>
                </a:lnTo>
                <a:lnTo>
                  <a:pt x="984903" y="996949"/>
                </a:lnTo>
                <a:lnTo>
                  <a:pt x="993965" y="988059"/>
                </a:lnTo>
                <a:lnTo>
                  <a:pt x="1001536" y="980439"/>
                </a:lnTo>
                <a:lnTo>
                  <a:pt x="632169" y="980439"/>
                </a:lnTo>
                <a:lnTo>
                  <a:pt x="603661" y="979169"/>
                </a:lnTo>
                <a:lnTo>
                  <a:pt x="548637" y="970279"/>
                </a:lnTo>
                <a:lnTo>
                  <a:pt x="496868" y="953769"/>
                </a:lnTo>
                <a:lnTo>
                  <a:pt x="449069" y="928369"/>
                </a:lnTo>
                <a:lnTo>
                  <a:pt x="405956" y="896619"/>
                </a:lnTo>
                <a:lnTo>
                  <a:pt x="368244" y="859789"/>
                </a:lnTo>
                <a:lnTo>
                  <a:pt x="336649" y="816609"/>
                </a:lnTo>
                <a:lnTo>
                  <a:pt x="311886" y="768349"/>
                </a:lnTo>
                <a:lnTo>
                  <a:pt x="294672" y="716279"/>
                </a:lnTo>
                <a:lnTo>
                  <a:pt x="285722" y="661669"/>
                </a:lnTo>
                <a:lnTo>
                  <a:pt x="284570" y="632459"/>
                </a:lnTo>
                <a:lnTo>
                  <a:pt x="285722" y="604519"/>
                </a:lnTo>
                <a:lnTo>
                  <a:pt x="294672" y="549909"/>
                </a:lnTo>
                <a:lnTo>
                  <a:pt x="311886" y="497839"/>
                </a:lnTo>
                <a:lnTo>
                  <a:pt x="336649" y="449579"/>
                </a:lnTo>
                <a:lnTo>
                  <a:pt x="368244" y="406399"/>
                </a:lnTo>
                <a:lnTo>
                  <a:pt x="405956" y="369569"/>
                </a:lnTo>
                <a:lnTo>
                  <a:pt x="449069" y="337819"/>
                </a:lnTo>
                <a:lnTo>
                  <a:pt x="496868" y="312419"/>
                </a:lnTo>
                <a:lnTo>
                  <a:pt x="548637" y="295909"/>
                </a:lnTo>
                <a:lnTo>
                  <a:pt x="603661" y="287019"/>
                </a:lnTo>
                <a:lnTo>
                  <a:pt x="632169" y="285749"/>
                </a:lnTo>
                <a:lnTo>
                  <a:pt x="1148875" y="285749"/>
                </a:lnTo>
                <a:lnTo>
                  <a:pt x="1155371" y="274319"/>
                </a:lnTo>
                <a:lnTo>
                  <a:pt x="1148015" y="264159"/>
                </a:lnTo>
                <a:lnTo>
                  <a:pt x="1140456" y="252729"/>
                </a:lnTo>
                <a:lnTo>
                  <a:pt x="1132696" y="242569"/>
                </a:lnTo>
                <a:lnTo>
                  <a:pt x="1124738" y="233679"/>
                </a:lnTo>
                <a:lnTo>
                  <a:pt x="1116586" y="223519"/>
                </a:lnTo>
                <a:lnTo>
                  <a:pt x="1108241" y="213359"/>
                </a:lnTo>
                <a:lnTo>
                  <a:pt x="1099707" y="204469"/>
                </a:lnTo>
                <a:lnTo>
                  <a:pt x="1090987" y="194309"/>
                </a:lnTo>
                <a:lnTo>
                  <a:pt x="1082084" y="185419"/>
                </a:lnTo>
                <a:lnTo>
                  <a:pt x="1079488" y="182879"/>
                </a:lnTo>
                <a:lnTo>
                  <a:pt x="865900" y="182879"/>
                </a:lnTo>
                <a:lnTo>
                  <a:pt x="831911" y="167639"/>
                </a:lnTo>
                <a:lnTo>
                  <a:pt x="808509" y="157479"/>
                </a:lnTo>
                <a:lnTo>
                  <a:pt x="760068" y="142239"/>
                </a:lnTo>
                <a:lnTo>
                  <a:pt x="709664" y="132079"/>
                </a:lnTo>
                <a:lnTo>
                  <a:pt x="657559" y="126999"/>
                </a:lnTo>
                <a:lnTo>
                  <a:pt x="582944" y="0"/>
                </a:lnTo>
                <a:close/>
              </a:path>
              <a:path w="1264920" h="1264920">
                <a:moveTo>
                  <a:pt x="1148875" y="285749"/>
                </a:moveTo>
                <a:lnTo>
                  <a:pt x="632169" y="285749"/>
                </a:lnTo>
                <a:lnTo>
                  <a:pt x="660678" y="287019"/>
                </a:lnTo>
                <a:lnTo>
                  <a:pt x="688551" y="289559"/>
                </a:lnTo>
                <a:lnTo>
                  <a:pt x="742037" y="303529"/>
                </a:lnTo>
                <a:lnTo>
                  <a:pt x="791911" y="323849"/>
                </a:lnTo>
                <a:lnTo>
                  <a:pt x="837456" y="353059"/>
                </a:lnTo>
                <a:lnTo>
                  <a:pt x="877959" y="387349"/>
                </a:lnTo>
                <a:lnTo>
                  <a:pt x="912702" y="427989"/>
                </a:lnTo>
                <a:lnTo>
                  <a:pt x="940970" y="473709"/>
                </a:lnTo>
                <a:lnTo>
                  <a:pt x="962047" y="523239"/>
                </a:lnTo>
                <a:lnTo>
                  <a:pt x="975219" y="576579"/>
                </a:lnTo>
                <a:lnTo>
                  <a:pt x="979768" y="632459"/>
                </a:lnTo>
                <a:lnTo>
                  <a:pt x="978616" y="661669"/>
                </a:lnTo>
                <a:lnTo>
                  <a:pt x="969666" y="716279"/>
                </a:lnTo>
                <a:lnTo>
                  <a:pt x="952452" y="768349"/>
                </a:lnTo>
                <a:lnTo>
                  <a:pt x="927690" y="816609"/>
                </a:lnTo>
                <a:lnTo>
                  <a:pt x="896095" y="859789"/>
                </a:lnTo>
                <a:lnTo>
                  <a:pt x="858383" y="896619"/>
                </a:lnTo>
                <a:lnTo>
                  <a:pt x="815269" y="928369"/>
                </a:lnTo>
                <a:lnTo>
                  <a:pt x="767470" y="953769"/>
                </a:lnTo>
                <a:lnTo>
                  <a:pt x="715701" y="970279"/>
                </a:lnTo>
                <a:lnTo>
                  <a:pt x="660678" y="979169"/>
                </a:lnTo>
                <a:lnTo>
                  <a:pt x="632169" y="980439"/>
                </a:lnTo>
                <a:lnTo>
                  <a:pt x="1001536" y="980439"/>
                </a:lnTo>
                <a:lnTo>
                  <a:pt x="1002798" y="979169"/>
                </a:lnTo>
                <a:lnTo>
                  <a:pt x="1011399" y="969009"/>
                </a:lnTo>
                <a:lnTo>
                  <a:pt x="1019763" y="960119"/>
                </a:lnTo>
                <a:lnTo>
                  <a:pt x="1027884" y="949959"/>
                </a:lnTo>
                <a:lnTo>
                  <a:pt x="1035759" y="939799"/>
                </a:lnTo>
                <a:lnTo>
                  <a:pt x="1043383" y="929639"/>
                </a:lnTo>
                <a:lnTo>
                  <a:pt x="1050751" y="918209"/>
                </a:lnTo>
                <a:lnTo>
                  <a:pt x="1057859" y="908049"/>
                </a:lnTo>
                <a:lnTo>
                  <a:pt x="1204812" y="906779"/>
                </a:lnTo>
                <a:lnTo>
                  <a:pt x="1224660" y="861059"/>
                </a:lnTo>
                <a:lnTo>
                  <a:pt x="1229057" y="848359"/>
                </a:lnTo>
                <a:lnTo>
                  <a:pt x="1233222" y="836929"/>
                </a:lnTo>
                <a:lnTo>
                  <a:pt x="1237155" y="824229"/>
                </a:lnTo>
                <a:lnTo>
                  <a:pt x="1240851" y="812799"/>
                </a:lnTo>
                <a:lnTo>
                  <a:pt x="1244310" y="800099"/>
                </a:lnTo>
                <a:lnTo>
                  <a:pt x="1255718" y="750569"/>
                </a:lnTo>
                <a:lnTo>
                  <a:pt x="1261661" y="712469"/>
                </a:lnTo>
                <a:lnTo>
                  <a:pt x="1264343" y="685799"/>
                </a:lnTo>
                <a:lnTo>
                  <a:pt x="1138467" y="610869"/>
                </a:lnTo>
                <a:lnTo>
                  <a:pt x="1137723" y="596899"/>
                </a:lnTo>
                <a:lnTo>
                  <a:pt x="1133498" y="558799"/>
                </a:lnTo>
                <a:lnTo>
                  <a:pt x="1126372" y="520699"/>
                </a:lnTo>
                <a:lnTo>
                  <a:pt x="1116465" y="483869"/>
                </a:lnTo>
                <a:lnTo>
                  <a:pt x="1112565" y="471169"/>
                </a:lnTo>
                <a:lnTo>
                  <a:pt x="1108372" y="459739"/>
                </a:lnTo>
                <a:lnTo>
                  <a:pt x="1103893" y="447039"/>
                </a:lnTo>
                <a:lnTo>
                  <a:pt x="1099130" y="435609"/>
                </a:lnTo>
                <a:lnTo>
                  <a:pt x="1094089" y="424179"/>
                </a:lnTo>
                <a:lnTo>
                  <a:pt x="1088774" y="412749"/>
                </a:lnTo>
                <a:lnTo>
                  <a:pt x="1083188" y="401319"/>
                </a:lnTo>
                <a:lnTo>
                  <a:pt x="1148875" y="285749"/>
                </a:lnTo>
                <a:close/>
              </a:path>
              <a:path w="1264920" h="1264920">
                <a:moveTo>
                  <a:pt x="994170" y="111759"/>
                </a:moveTo>
                <a:lnTo>
                  <a:pt x="865900" y="182879"/>
                </a:lnTo>
                <a:lnTo>
                  <a:pt x="1079488" y="182879"/>
                </a:lnTo>
                <a:lnTo>
                  <a:pt x="1073000" y="176529"/>
                </a:lnTo>
                <a:lnTo>
                  <a:pt x="1063738" y="167639"/>
                </a:lnTo>
                <a:lnTo>
                  <a:pt x="1054301" y="160019"/>
                </a:lnTo>
                <a:lnTo>
                  <a:pt x="1044692" y="151129"/>
                </a:lnTo>
                <a:lnTo>
                  <a:pt x="1034915" y="142239"/>
                </a:lnTo>
                <a:lnTo>
                  <a:pt x="1024971" y="134619"/>
                </a:lnTo>
                <a:lnTo>
                  <a:pt x="1014863" y="126999"/>
                </a:lnTo>
                <a:lnTo>
                  <a:pt x="1004595" y="119379"/>
                </a:lnTo>
                <a:lnTo>
                  <a:pt x="994170" y="111759"/>
                </a:lnTo>
                <a:close/>
              </a:path>
            </a:pathLst>
          </a:custGeom>
          <a:solidFill>
            <a:srgbClr val="38B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3" name="object 13"/>
          <p:cNvSpPr>
            <a:spLocks/>
          </p:cNvSpPr>
          <p:nvPr/>
        </p:nvSpPr>
        <p:spPr bwMode="auto">
          <a:xfrm>
            <a:off x="723900" y="1765300"/>
            <a:ext cx="3324225" cy="1271588"/>
          </a:xfrm>
          <a:custGeom>
            <a:avLst/>
            <a:gdLst>
              <a:gd name="T0" fmla="*/ 3141519 w 3324860"/>
              <a:gd name="T1" fmla="*/ 0 h 1271270"/>
              <a:gd name="T2" fmla="*/ 165700 w 3324860"/>
              <a:gd name="T3" fmla="*/ 402 h 1271270"/>
              <a:gd name="T4" fmla="*/ 123640 w 3324860"/>
              <a:gd name="T5" fmla="*/ 8479 h 1271270"/>
              <a:gd name="T6" fmla="*/ 85677 w 3324860"/>
              <a:gd name="T7" fmla="*/ 25934 h 1271270"/>
              <a:gd name="T8" fmla="*/ 53093 w 3324860"/>
              <a:gd name="T9" fmla="*/ 51480 h 1271270"/>
              <a:gd name="T10" fmla="*/ 27191 w 3324860"/>
              <a:gd name="T11" fmla="*/ 83803 h 1271270"/>
              <a:gd name="T12" fmla="*/ 9259 w 3324860"/>
              <a:gd name="T13" fmla="*/ 121608 h 1271270"/>
              <a:gd name="T14" fmla="*/ 603 w 3324860"/>
              <a:gd name="T15" fmla="*/ 163606 h 1271270"/>
              <a:gd name="T16" fmla="*/ 0 w 3324860"/>
              <a:gd name="T17" fmla="*/ 178312 h 1271270"/>
              <a:gd name="T18" fmla="*/ 402 w 3324860"/>
              <a:gd name="T19" fmla="*/ 1106942 h 1271270"/>
              <a:gd name="T20" fmla="*/ 8447 w 3324860"/>
              <a:gd name="T21" fmla="*/ 1149149 h 1271270"/>
              <a:gd name="T22" fmla="*/ 25846 w 3324860"/>
              <a:gd name="T23" fmla="*/ 1187253 h 1271270"/>
              <a:gd name="T24" fmla="*/ 51296 w 3324860"/>
              <a:gd name="T25" fmla="*/ 1219952 h 1271270"/>
              <a:gd name="T26" fmla="*/ 83507 w 3324860"/>
              <a:gd name="T27" fmla="*/ 1245944 h 1271270"/>
              <a:gd name="T28" fmla="*/ 121184 w 3324860"/>
              <a:gd name="T29" fmla="*/ 1263937 h 1271270"/>
              <a:gd name="T30" fmla="*/ 163030 w 3324860"/>
              <a:gd name="T31" fmla="*/ 1272626 h 1271270"/>
              <a:gd name="T32" fmla="*/ 177680 w 3324860"/>
              <a:gd name="T33" fmla="*/ 1273229 h 1271270"/>
              <a:gd name="T34" fmla="*/ 3141519 w 3324860"/>
              <a:gd name="T35" fmla="*/ 1273229 h 1271270"/>
              <a:gd name="T36" fmla="*/ 3181927 w 3324860"/>
              <a:gd name="T37" fmla="*/ 1268549 h 1271270"/>
              <a:gd name="T38" fmla="*/ 3221403 w 3324860"/>
              <a:gd name="T39" fmla="*/ 1254073 h 1271270"/>
              <a:gd name="T40" fmla="*/ 3255925 w 3324860"/>
              <a:gd name="T41" fmla="*/ 1231083 h 1271270"/>
              <a:gd name="T42" fmla="*/ 3284198 w 3324860"/>
              <a:gd name="T43" fmla="*/ 1200875 h 1271270"/>
              <a:gd name="T44" fmla="*/ 3304928 w 3324860"/>
              <a:gd name="T45" fmla="*/ 1164751 h 1271270"/>
              <a:gd name="T46" fmla="*/ 3316820 w 3324860"/>
              <a:gd name="T47" fmla="*/ 1124009 h 1271270"/>
              <a:gd name="T48" fmla="*/ 3319199 w 3324860"/>
              <a:gd name="T49" fmla="*/ 1094922 h 1271270"/>
              <a:gd name="T50" fmla="*/ 3318797 w 3324860"/>
              <a:gd name="T51" fmla="*/ 166292 h 1271270"/>
              <a:gd name="T52" fmla="*/ 3310749 w 3324860"/>
              <a:gd name="T53" fmla="*/ 124080 h 1271270"/>
              <a:gd name="T54" fmla="*/ 3293353 w 3324860"/>
              <a:gd name="T55" fmla="*/ 85974 h 1271270"/>
              <a:gd name="T56" fmla="*/ 3267902 w 3324860"/>
              <a:gd name="T57" fmla="*/ 53277 h 1271270"/>
              <a:gd name="T58" fmla="*/ 3235692 w 3324860"/>
              <a:gd name="T59" fmla="*/ 27287 h 1271270"/>
              <a:gd name="T60" fmla="*/ 3198017 w 3324860"/>
              <a:gd name="T61" fmla="*/ 9291 h 1271270"/>
              <a:gd name="T62" fmla="*/ 3156171 w 3324860"/>
              <a:gd name="T63" fmla="*/ 603 h 1271270"/>
              <a:gd name="T64" fmla="*/ 3141519 w 3324860"/>
              <a:gd name="T65" fmla="*/ 0 h 1271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24860" h="1271270">
                <a:moveTo>
                  <a:pt x="3146323" y="0"/>
                </a:moveTo>
                <a:lnTo>
                  <a:pt x="165956" y="402"/>
                </a:lnTo>
                <a:lnTo>
                  <a:pt x="123832" y="8463"/>
                </a:lnTo>
                <a:lnTo>
                  <a:pt x="85805" y="25886"/>
                </a:lnTo>
                <a:lnTo>
                  <a:pt x="53173" y="51376"/>
                </a:lnTo>
                <a:lnTo>
                  <a:pt x="27231" y="83635"/>
                </a:lnTo>
                <a:lnTo>
                  <a:pt x="9275" y="121368"/>
                </a:lnTo>
                <a:lnTo>
                  <a:pt x="603" y="163278"/>
                </a:lnTo>
                <a:lnTo>
                  <a:pt x="0" y="177952"/>
                </a:lnTo>
                <a:lnTo>
                  <a:pt x="402" y="1104729"/>
                </a:lnTo>
                <a:lnTo>
                  <a:pt x="8463" y="1146853"/>
                </a:lnTo>
                <a:lnTo>
                  <a:pt x="25886" y="1184879"/>
                </a:lnTo>
                <a:lnTo>
                  <a:pt x="51376" y="1217512"/>
                </a:lnTo>
                <a:lnTo>
                  <a:pt x="83635" y="1243454"/>
                </a:lnTo>
                <a:lnTo>
                  <a:pt x="121368" y="1261409"/>
                </a:lnTo>
                <a:lnTo>
                  <a:pt x="163278" y="1270082"/>
                </a:lnTo>
                <a:lnTo>
                  <a:pt x="177952" y="1270685"/>
                </a:lnTo>
                <a:lnTo>
                  <a:pt x="3146323" y="1270685"/>
                </a:lnTo>
                <a:lnTo>
                  <a:pt x="3186793" y="1266013"/>
                </a:lnTo>
                <a:lnTo>
                  <a:pt x="3226329" y="1251567"/>
                </a:lnTo>
                <a:lnTo>
                  <a:pt x="3260904" y="1228622"/>
                </a:lnTo>
                <a:lnTo>
                  <a:pt x="3289220" y="1198475"/>
                </a:lnTo>
                <a:lnTo>
                  <a:pt x="3309982" y="1162423"/>
                </a:lnTo>
                <a:lnTo>
                  <a:pt x="3321892" y="1121761"/>
                </a:lnTo>
                <a:lnTo>
                  <a:pt x="3324275" y="1092733"/>
                </a:lnTo>
                <a:lnTo>
                  <a:pt x="3323872" y="165956"/>
                </a:lnTo>
                <a:lnTo>
                  <a:pt x="3315812" y="123832"/>
                </a:lnTo>
                <a:lnTo>
                  <a:pt x="3298389" y="85805"/>
                </a:lnTo>
                <a:lnTo>
                  <a:pt x="3272899" y="53173"/>
                </a:lnTo>
                <a:lnTo>
                  <a:pt x="3240640" y="27231"/>
                </a:lnTo>
                <a:lnTo>
                  <a:pt x="3202907" y="9275"/>
                </a:lnTo>
                <a:lnTo>
                  <a:pt x="3160997" y="603"/>
                </a:lnTo>
                <a:lnTo>
                  <a:pt x="3146323" y="0"/>
                </a:lnTo>
                <a:close/>
              </a:path>
            </a:pathLst>
          </a:cu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7" name="object 17"/>
          <p:cNvSpPr>
            <a:spLocks/>
          </p:cNvSpPr>
          <p:nvPr/>
        </p:nvSpPr>
        <p:spPr bwMode="auto">
          <a:xfrm>
            <a:off x="723900" y="3203575"/>
            <a:ext cx="3324225" cy="1271588"/>
          </a:xfrm>
          <a:custGeom>
            <a:avLst/>
            <a:gdLst>
              <a:gd name="T0" fmla="*/ 3141519 w 3324860"/>
              <a:gd name="T1" fmla="*/ 0 h 1271270"/>
              <a:gd name="T2" fmla="*/ 165700 w 3324860"/>
              <a:gd name="T3" fmla="*/ 402 h 1271270"/>
              <a:gd name="T4" fmla="*/ 123640 w 3324860"/>
              <a:gd name="T5" fmla="*/ 8479 h 1271270"/>
              <a:gd name="T6" fmla="*/ 85677 w 3324860"/>
              <a:gd name="T7" fmla="*/ 25934 h 1271270"/>
              <a:gd name="T8" fmla="*/ 53093 w 3324860"/>
              <a:gd name="T9" fmla="*/ 51480 h 1271270"/>
              <a:gd name="T10" fmla="*/ 27191 w 3324860"/>
              <a:gd name="T11" fmla="*/ 83803 h 1271270"/>
              <a:gd name="T12" fmla="*/ 9259 w 3324860"/>
              <a:gd name="T13" fmla="*/ 121608 h 1271270"/>
              <a:gd name="T14" fmla="*/ 603 w 3324860"/>
              <a:gd name="T15" fmla="*/ 163606 h 1271270"/>
              <a:gd name="T16" fmla="*/ 0 w 3324860"/>
              <a:gd name="T17" fmla="*/ 178312 h 1271270"/>
              <a:gd name="T18" fmla="*/ 402 w 3324860"/>
              <a:gd name="T19" fmla="*/ 1106942 h 1271270"/>
              <a:gd name="T20" fmla="*/ 8447 w 3324860"/>
              <a:gd name="T21" fmla="*/ 1149149 h 1271270"/>
              <a:gd name="T22" fmla="*/ 25846 w 3324860"/>
              <a:gd name="T23" fmla="*/ 1187253 h 1271270"/>
              <a:gd name="T24" fmla="*/ 51296 w 3324860"/>
              <a:gd name="T25" fmla="*/ 1219952 h 1271270"/>
              <a:gd name="T26" fmla="*/ 83507 w 3324860"/>
              <a:gd name="T27" fmla="*/ 1245944 h 1271270"/>
              <a:gd name="T28" fmla="*/ 121184 w 3324860"/>
              <a:gd name="T29" fmla="*/ 1263937 h 1271270"/>
              <a:gd name="T30" fmla="*/ 163030 w 3324860"/>
              <a:gd name="T31" fmla="*/ 1272626 h 1271270"/>
              <a:gd name="T32" fmla="*/ 177680 w 3324860"/>
              <a:gd name="T33" fmla="*/ 1273229 h 1271270"/>
              <a:gd name="T34" fmla="*/ 3141519 w 3324860"/>
              <a:gd name="T35" fmla="*/ 1273229 h 1271270"/>
              <a:gd name="T36" fmla="*/ 3181927 w 3324860"/>
              <a:gd name="T37" fmla="*/ 1268549 h 1271270"/>
              <a:gd name="T38" fmla="*/ 3221403 w 3324860"/>
              <a:gd name="T39" fmla="*/ 1254073 h 1271270"/>
              <a:gd name="T40" fmla="*/ 3255925 w 3324860"/>
              <a:gd name="T41" fmla="*/ 1231083 h 1271270"/>
              <a:gd name="T42" fmla="*/ 3284198 w 3324860"/>
              <a:gd name="T43" fmla="*/ 1200875 h 1271270"/>
              <a:gd name="T44" fmla="*/ 3304928 w 3324860"/>
              <a:gd name="T45" fmla="*/ 1164751 h 1271270"/>
              <a:gd name="T46" fmla="*/ 3316820 w 3324860"/>
              <a:gd name="T47" fmla="*/ 1124009 h 1271270"/>
              <a:gd name="T48" fmla="*/ 3319199 w 3324860"/>
              <a:gd name="T49" fmla="*/ 1094922 h 1271270"/>
              <a:gd name="T50" fmla="*/ 3318797 w 3324860"/>
              <a:gd name="T51" fmla="*/ 166292 h 1271270"/>
              <a:gd name="T52" fmla="*/ 3310749 w 3324860"/>
              <a:gd name="T53" fmla="*/ 124080 h 1271270"/>
              <a:gd name="T54" fmla="*/ 3293353 w 3324860"/>
              <a:gd name="T55" fmla="*/ 85974 h 1271270"/>
              <a:gd name="T56" fmla="*/ 3267902 w 3324860"/>
              <a:gd name="T57" fmla="*/ 53277 h 1271270"/>
              <a:gd name="T58" fmla="*/ 3235692 w 3324860"/>
              <a:gd name="T59" fmla="*/ 27287 h 1271270"/>
              <a:gd name="T60" fmla="*/ 3198017 w 3324860"/>
              <a:gd name="T61" fmla="*/ 9291 h 1271270"/>
              <a:gd name="T62" fmla="*/ 3156171 w 3324860"/>
              <a:gd name="T63" fmla="*/ 603 h 1271270"/>
              <a:gd name="T64" fmla="*/ 3141519 w 3324860"/>
              <a:gd name="T65" fmla="*/ 0 h 1271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24860" h="1271270">
                <a:moveTo>
                  <a:pt x="3146323" y="0"/>
                </a:moveTo>
                <a:lnTo>
                  <a:pt x="165956" y="402"/>
                </a:lnTo>
                <a:lnTo>
                  <a:pt x="123832" y="8463"/>
                </a:lnTo>
                <a:lnTo>
                  <a:pt x="85805" y="25886"/>
                </a:lnTo>
                <a:lnTo>
                  <a:pt x="53173" y="51376"/>
                </a:lnTo>
                <a:lnTo>
                  <a:pt x="27231" y="83635"/>
                </a:lnTo>
                <a:lnTo>
                  <a:pt x="9275" y="121368"/>
                </a:lnTo>
                <a:lnTo>
                  <a:pt x="603" y="163278"/>
                </a:lnTo>
                <a:lnTo>
                  <a:pt x="0" y="177952"/>
                </a:lnTo>
                <a:lnTo>
                  <a:pt x="402" y="1104729"/>
                </a:lnTo>
                <a:lnTo>
                  <a:pt x="8463" y="1146853"/>
                </a:lnTo>
                <a:lnTo>
                  <a:pt x="25886" y="1184879"/>
                </a:lnTo>
                <a:lnTo>
                  <a:pt x="51376" y="1217512"/>
                </a:lnTo>
                <a:lnTo>
                  <a:pt x="83635" y="1243454"/>
                </a:lnTo>
                <a:lnTo>
                  <a:pt x="121368" y="1261409"/>
                </a:lnTo>
                <a:lnTo>
                  <a:pt x="163278" y="1270082"/>
                </a:lnTo>
                <a:lnTo>
                  <a:pt x="177952" y="1270685"/>
                </a:lnTo>
                <a:lnTo>
                  <a:pt x="3146323" y="1270685"/>
                </a:lnTo>
                <a:lnTo>
                  <a:pt x="3186793" y="1266013"/>
                </a:lnTo>
                <a:lnTo>
                  <a:pt x="3226329" y="1251567"/>
                </a:lnTo>
                <a:lnTo>
                  <a:pt x="3260904" y="1228622"/>
                </a:lnTo>
                <a:lnTo>
                  <a:pt x="3289220" y="1198475"/>
                </a:lnTo>
                <a:lnTo>
                  <a:pt x="3309982" y="1162423"/>
                </a:lnTo>
                <a:lnTo>
                  <a:pt x="3321892" y="1121761"/>
                </a:lnTo>
                <a:lnTo>
                  <a:pt x="3324275" y="1092733"/>
                </a:lnTo>
                <a:lnTo>
                  <a:pt x="3323872" y="165956"/>
                </a:lnTo>
                <a:lnTo>
                  <a:pt x="3315812" y="123832"/>
                </a:lnTo>
                <a:lnTo>
                  <a:pt x="3298389" y="85805"/>
                </a:lnTo>
                <a:lnTo>
                  <a:pt x="3272899" y="53173"/>
                </a:lnTo>
                <a:lnTo>
                  <a:pt x="3240640" y="27231"/>
                </a:lnTo>
                <a:lnTo>
                  <a:pt x="3202907" y="9275"/>
                </a:lnTo>
                <a:lnTo>
                  <a:pt x="3160997" y="603"/>
                </a:lnTo>
                <a:lnTo>
                  <a:pt x="3146323" y="0"/>
                </a:lnTo>
                <a:close/>
              </a:path>
            </a:pathLst>
          </a:cu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9" name="object 19"/>
          <p:cNvSpPr>
            <a:spLocks/>
          </p:cNvSpPr>
          <p:nvPr/>
        </p:nvSpPr>
        <p:spPr bwMode="auto">
          <a:xfrm>
            <a:off x="723900" y="4643438"/>
            <a:ext cx="3324225" cy="1271587"/>
          </a:xfrm>
          <a:custGeom>
            <a:avLst/>
            <a:gdLst>
              <a:gd name="T0" fmla="*/ 3141519 w 3324860"/>
              <a:gd name="T1" fmla="*/ 0 h 1271270"/>
              <a:gd name="T2" fmla="*/ 165700 w 3324860"/>
              <a:gd name="T3" fmla="*/ 402 h 1271270"/>
              <a:gd name="T4" fmla="*/ 123640 w 3324860"/>
              <a:gd name="T5" fmla="*/ 8479 h 1271270"/>
              <a:gd name="T6" fmla="*/ 85677 w 3324860"/>
              <a:gd name="T7" fmla="*/ 25934 h 1271270"/>
              <a:gd name="T8" fmla="*/ 53093 w 3324860"/>
              <a:gd name="T9" fmla="*/ 51480 h 1271270"/>
              <a:gd name="T10" fmla="*/ 27191 w 3324860"/>
              <a:gd name="T11" fmla="*/ 83803 h 1271270"/>
              <a:gd name="T12" fmla="*/ 9259 w 3324860"/>
              <a:gd name="T13" fmla="*/ 121608 h 1271270"/>
              <a:gd name="T14" fmla="*/ 603 w 3324860"/>
              <a:gd name="T15" fmla="*/ 163606 h 1271270"/>
              <a:gd name="T16" fmla="*/ 0 w 3324860"/>
              <a:gd name="T17" fmla="*/ 178304 h 1271270"/>
              <a:gd name="T18" fmla="*/ 402 w 3324860"/>
              <a:gd name="T19" fmla="*/ 1106936 h 1271270"/>
              <a:gd name="T20" fmla="*/ 8447 w 3324860"/>
              <a:gd name="T21" fmla="*/ 1149141 h 1271270"/>
              <a:gd name="T22" fmla="*/ 25846 w 3324860"/>
              <a:gd name="T23" fmla="*/ 1187246 h 1271270"/>
              <a:gd name="T24" fmla="*/ 51296 w 3324860"/>
              <a:gd name="T25" fmla="*/ 1219944 h 1271270"/>
              <a:gd name="T26" fmla="*/ 83507 w 3324860"/>
              <a:gd name="T27" fmla="*/ 1245936 h 1271270"/>
              <a:gd name="T28" fmla="*/ 121184 w 3324860"/>
              <a:gd name="T29" fmla="*/ 1263929 h 1271270"/>
              <a:gd name="T30" fmla="*/ 163030 w 3324860"/>
              <a:gd name="T31" fmla="*/ 1272618 h 1271270"/>
              <a:gd name="T32" fmla="*/ 177680 w 3324860"/>
              <a:gd name="T33" fmla="*/ 1273221 h 1271270"/>
              <a:gd name="T34" fmla="*/ 3141519 w 3324860"/>
              <a:gd name="T35" fmla="*/ 1273221 h 1271270"/>
              <a:gd name="T36" fmla="*/ 3181927 w 3324860"/>
              <a:gd name="T37" fmla="*/ 1268541 h 1271270"/>
              <a:gd name="T38" fmla="*/ 3221403 w 3324860"/>
              <a:gd name="T39" fmla="*/ 1254065 h 1271270"/>
              <a:gd name="T40" fmla="*/ 3255925 w 3324860"/>
              <a:gd name="T41" fmla="*/ 1231076 h 1271270"/>
              <a:gd name="T42" fmla="*/ 3284198 w 3324860"/>
              <a:gd name="T43" fmla="*/ 1200867 h 1271270"/>
              <a:gd name="T44" fmla="*/ 3304928 w 3324860"/>
              <a:gd name="T45" fmla="*/ 1164743 h 1271270"/>
              <a:gd name="T46" fmla="*/ 3316820 w 3324860"/>
              <a:gd name="T47" fmla="*/ 1124001 h 1271270"/>
              <a:gd name="T48" fmla="*/ 3319199 w 3324860"/>
              <a:gd name="T49" fmla="*/ 1094916 h 1271270"/>
              <a:gd name="T50" fmla="*/ 3318797 w 3324860"/>
              <a:gd name="T51" fmla="*/ 166284 h 1271270"/>
              <a:gd name="T52" fmla="*/ 3310749 w 3324860"/>
              <a:gd name="T53" fmla="*/ 124080 h 1271270"/>
              <a:gd name="T54" fmla="*/ 3293353 w 3324860"/>
              <a:gd name="T55" fmla="*/ 85973 h 1271270"/>
              <a:gd name="T56" fmla="*/ 3267902 w 3324860"/>
              <a:gd name="T57" fmla="*/ 53277 h 1271270"/>
              <a:gd name="T58" fmla="*/ 3235692 w 3324860"/>
              <a:gd name="T59" fmla="*/ 27287 h 1271270"/>
              <a:gd name="T60" fmla="*/ 3198017 w 3324860"/>
              <a:gd name="T61" fmla="*/ 9291 h 1271270"/>
              <a:gd name="T62" fmla="*/ 3156171 w 3324860"/>
              <a:gd name="T63" fmla="*/ 603 h 1271270"/>
              <a:gd name="T64" fmla="*/ 3141519 w 3324860"/>
              <a:gd name="T65" fmla="*/ 0 h 1271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24860" h="1271270">
                <a:moveTo>
                  <a:pt x="3146323" y="0"/>
                </a:moveTo>
                <a:lnTo>
                  <a:pt x="165956" y="402"/>
                </a:lnTo>
                <a:lnTo>
                  <a:pt x="123832" y="8463"/>
                </a:lnTo>
                <a:lnTo>
                  <a:pt x="85805" y="25886"/>
                </a:lnTo>
                <a:lnTo>
                  <a:pt x="53173" y="51376"/>
                </a:lnTo>
                <a:lnTo>
                  <a:pt x="27231" y="83635"/>
                </a:lnTo>
                <a:lnTo>
                  <a:pt x="9275" y="121368"/>
                </a:lnTo>
                <a:lnTo>
                  <a:pt x="603" y="163278"/>
                </a:lnTo>
                <a:lnTo>
                  <a:pt x="0" y="177952"/>
                </a:lnTo>
                <a:lnTo>
                  <a:pt x="402" y="1104729"/>
                </a:lnTo>
                <a:lnTo>
                  <a:pt x="8463" y="1146853"/>
                </a:lnTo>
                <a:lnTo>
                  <a:pt x="25886" y="1184879"/>
                </a:lnTo>
                <a:lnTo>
                  <a:pt x="51376" y="1217512"/>
                </a:lnTo>
                <a:lnTo>
                  <a:pt x="83635" y="1243454"/>
                </a:lnTo>
                <a:lnTo>
                  <a:pt x="121368" y="1261409"/>
                </a:lnTo>
                <a:lnTo>
                  <a:pt x="163278" y="1270082"/>
                </a:lnTo>
                <a:lnTo>
                  <a:pt x="177952" y="1270685"/>
                </a:lnTo>
                <a:lnTo>
                  <a:pt x="3146323" y="1270685"/>
                </a:lnTo>
                <a:lnTo>
                  <a:pt x="3186793" y="1266013"/>
                </a:lnTo>
                <a:lnTo>
                  <a:pt x="3226329" y="1251567"/>
                </a:lnTo>
                <a:lnTo>
                  <a:pt x="3260904" y="1228622"/>
                </a:lnTo>
                <a:lnTo>
                  <a:pt x="3289220" y="1198475"/>
                </a:lnTo>
                <a:lnTo>
                  <a:pt x="3309982" y="1162423"/>
                </a:lnTo>
                <a:lnTo>
                  <a:pt x="3321892" y="1121761"/>
                </a:lnTo>
                <a:lnTo>
                  <a:pt x="3324275" y="1092733"/>
                </a:lnTo>
                <a:lnTo>
                  <a:pt x="3323872" y="165956"/>
                </a:lnTo>
                <a:lnTo>
                  <a:pt x="3315812" y="123832"/>
                </a:lnTo>
                <a:lnTo>
                  <a:pt x="3298389" y="85805"/>
                </a:lnTo>
                <a:lnTo>
                  <a:pt x="3272899" y="53173"/>
                </a:lnTo>
                <a:lnTo>
                  <a:pt x="3240640" y="27231"/>
                </a:lnTo>
                <a:lnTo>
                  <a:pt x="3202907" y="9275"/>
                </a:lnTo>
                <a:lnTo>
                  <a:pt x="3160997" y="603"/>
                </a:lnTo>
                <a:lnTo>
                  <a:pt x="3146323" y="0"/>
                </a:lnTo>
                <a:close/>
              </a:path>
            </a:pathLst>
          </a:custGeom>
          <a:solidFill>
            <a:srgbClr val="27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977900" y="1897063"/>
            <a:ext cx="2846388" cy="1047750"/>
            <a:chOff x="978384" y="1896998"/>
            <a:chExt cx="2608115" cy="1046837"/>
          </a:xfrm>
        </p:grpSpPr>
        <p:sp>
          <p:nvSpPr>
            <p:cNvPr id="14" name="object 14"/>
            <p:cNvSpPr txBox="1"/>
            <p:nvPr/>
          </p:nvSpPr>
          <p:spPr>
            <a:xfrm>
              <a:off x="978384" y="2242771"/>
              <a:ext cx="1136050" cy="38542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500" b="1" spc="-14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</a:t>
              </a:r>
              <a:r>
                <a:rPr sz="2500" b="1" spc="-2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sz="2500" b="1" spc="-9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876650" y="2096849"/>
              <a:ext cx="709849" cy="84698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0480" eaLnBrk="1" fontAlgn="auto" hangingPunct="1">
                <a:lnSpc>
                  <a:spcPts val="473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4200" b="1" spc="-24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eaLnBrk="1" fontAlgn="auto" hangingPunct="1">
                <a:lnSpc>
                  <a:spcPts val="18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b="1" spc="-4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AÑ</a:t>
              </a:r>
              <a:r>
                <a:rPr b="1" spc="-5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914469" y="1896998"/>
              <a:ext cx="612390" cy="21571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b="1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1400" b="1" spc="-5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4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400" b="1" spc="-16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endParaRPr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object 21"/>
            <p:cNvSpPr>
              <a:spLocks/>
            </p:cNvSpPr>
            <p:nvPr/>
          </p:nvSpPr>
          <p:spPr bwMode="auto">
            <a:xfrm>
              <a:off x="2576067" y="1931304"/>
              <a:ext cx="0" cy="932180"/>
            </a:xfrm>
            <a:custGeom>
              <a:avLst/>
              <a:gdLst>
                <a:gd name="T0" fmla="*/ 0 h 932180"/>
                <a:gd name="T1" fmla="*/ 931837 h 9321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32180">
                  <a:moveTo>
                    <a:pt x="0" y="0"/>
                  </a:moveTo>
                  <a:lnTo>
                    <a:pt x="0" y="931837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</p:grpSp>
      <p:grpSp>
        <p:nvGrpSpPr>
          <p:cNvPr id="30" name="Grupo 29"/>
          <p:cNvGrpSpPr>
            <a:grpSpLocks/>
          </p:cNvGrpSpPr>
          <p:nvPr/>
        </p:nvGrpSpPr>
        <p:grpSpPr bwMode="auto">
          <a:xfrm>
            <a:off x="977900" y="3355975"/>
            <a:ext cx="2843213" cy="931863"/>
            <a:chOff x="978383" y="3356529"/>
            <a:chExt cx="2841916" cy="932180"/>
          </a:xfrm>
        </p:grpSpPr>
        <p:sp>
          <p:nvSpPr>
            <p:cNvPr id="18" name="object 18"/>
            <p:cNvSpPr txBox="1"/>
            <p:nvPr/>
          </p:nvSpPr>
          <p:spPr>
            <a:xfrm>
              <a:off x="978383" y="3682078"/>
              <a:ext cx="1437619" cy="3843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500" b="1" spc="-14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FONDEO</a:t>
              </a:r>
              <a:endParaRPr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object 22"/>
            <p:cNvSpPr>
              <a:spLocks/>
            </p:cNvSpPr>
            <p:nvPr/>
          </p:nvSpPr>
          <p:spPr bwMode="auto">
            <a:xfrm>
              <a:off x="2576067" y="3356529"/>
              <a:ext cx="0" cy="932180"/>
            </a:xfrm>
            <a:custGeom>
              <a:avLst/>
              <a:gdLst>
                <a:gd name="T0" fmla="*/ 0 h 932179"/>
                <a:gd name="T1" fmla="*/ 931845 h 9321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32179">
                  <a:moveTo>
                    <a:pt x="0" y="0"/>
                  </a:moveTo>
                  <a:lnTo>
                    <a:pt x="0" y="931837"/>
                  </a:lnTo>
                </a:path>
              </a:pathLst>
            </a:custGeom>
            <a:noFill/>
            <a:ln w="12700">
              <a:solidFill>
                <a:srgbClr val="004B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7192" name="object 24"/>
            <p:cNvSpPr txBox="1">
              <a:spLocks noChangeArrowheads="1"/>
            </p:cNvSpPr>
            <p:nvPr/>
          </p:nvSpPr>
          <p:spPr bwMode="auto">
            <a:xfrm>
              <a:off x="2849192" y="3534179"/>
              <a:ext cx="971107" cy="60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s-PE" altLang="es-PE" sz="1000" b="1">
                  <a:solidFill>
                    <a:srgbClr val="004B8D"/>
                  </a:solidFill>
                  <a:latin typeface="Arial" charset="0"/>
                  <a:ea typeface="Gotham Medium" pitchFamily="50" charset="0"/>
                  <a:cs typeface="Arial" charset="0"/>
                </a:rPr>
                <a:t>TASAS VARIABLES, FIJAS Y/O ESCULPIDAS</a:t>
              </a:r>
              <a:endParaRPr lang="es-PE" altLang="es-PE" sz="1000" b="1">
                <a:latin typeface="Arial" charset="0"/>
                <a:ea typeface="Gotham Medium" pitchFamily="50" charset="0"/>
                <a:cs typeface="Arial" charset="0"/>
              </a:endParaRPr>
            </a:p>
          </p:txBody>
        </p:sp>
      </p:grp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977900" y="4813300"/>
            <a:ext cx="2913063" cy="931863"/>
            <a:chOff x="978383" y="4812858"/>
            <a:chExt cx="2911446" cy="932180"/>
          </a:xfrm>
        </p:grpSpPr>
        <p:sp>
          <p:nvSpPr>
            <p:cNvPr id="20" name="object 20"/>
            <p:cNvSpPr txBox="1"/>
            <p:nvPr/>
          </p:nvSpPr>
          <p:spPr>
            <a:xfrm>
              <a:off x="978383" y="5120938"/>
              <a:ext cx="1248669" cy="3843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500" b="1" spc="-1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RIESGO</a:t>
              </a:r>
              <a:endParaRPr sz="2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8" name="object 23"/>
            <p:cNvSpPr>
              <a:spLocks/>
            </p:cNvSpPr>
            <p:nvPr/>
          </p:nvSpPr>
          <p:spPr bwMode="auto">
            <a:xfrm>
              <a:off x="2576067" y="4812858"/>
              <a:ext cx="0" cy="932180"/>
            </a:xfrm>
            <a:custGeom>
              <a:avLst/>
              <a:gdLst>
                <a:gd name="T0" fmla="*/ 0 h 932179"/>
                <a:gd name="T1" fmla="*/ 931845 h 9321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32179">
                  <a:moveTo>
                    <a:pt x="0" y="0"/>
                  </a:moveTo>
                  <a:lnTo>
                    <a:pt x="0" y="931837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7189" name="object 25"/>
            <p:cNvSpPr txBox="1">
              <a:spLocks noChangeArrowheads="1"/>
            </p:cNvSpPr>
            <p:nvPr/>
          </p:nvSpPr>
          <p:spPr bwMode="auto">
            <a:xfrm>
              <a:off x="2688812" y="4843931"/>
              <a:ext cx="1201017" cy="859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38"/>
                </a:lnSpc>
              </a:pPr>
              <a:r>
                <a:rPr lang="es-PE" altLang="es-PE" sz="1400">
                  <a:solidFill>
                    <a:srgbClr val="FFFFFF"/>
                  </a:solidFill>
                  <a:latin typeface="Arial" charset="0"/>
                  <a:ea typeface="Gotham Medium" pitchFamily="50" charset="0"/>
                  <a:cs typeface="Arial" charset="0"/>
                </a:rPr>
                <a:t>HASTA</a:t>
              </a:r>
              <a:endParaRPr lang="es-PE" altLang="es-PE" sz="1400">
                <a:latin typeface="Arial" charset="0"/>
                <a:ea typeface="Gotham Medium" pitchFamily="50" charset="0"/>
                <a:cs typeface="Arial" charset="0"/>
              </a:endParaRPr>
            </a:p>
            <a:p>
              <a:pPr algn="ctr" eaLnBrk="1" hangingPunct="1">
                <a:lnSpc>
                  <a:spcPts val="4363"/>
                </a:lnSpc>
              </a:pPr>
              <a:r>
                <a:rPr lang="es-PE" altLang="es-PE" sz="3900" b="1">
                  <a:solidFill>
                    <a:srgbClr val="FFFFFF"/>
                  </a:solidFill>
                  <a:latin typeface="Arial" charset="0"/>
                  <a:ea typeface="Gotham Black" pitchFamily="50" charset="0"/>
                  <a:cs typeface="Arial" charset="0"/>
                </a:rPr>
                <a:t>50%</a:t>
              </a:r>
              <a:endParaRPr lang="es-PE" altLang="es-PE" sz="3900">
                <a:latin typeface="Arial" charset="0"/>
                <a:ea typeface="Gotham Black" pitchFamily="50" charset="0"/>
                <a:cs typeface="Arial" charset="0"/>
              </a:endParaRPr>
            </a:p>
            <a:p>
              <a:pPr algn="ctr" eaLnBrk="1" hangingPunct="1">
                <a:lnSpc>
                  <a:spcPts val="875"/>
                </a:lnSpc>
              </a:pPr>
              <a:r>
                <a:rPr lang="es-PE" altLang="es-PE" sz="800">
                  <a:solidFill>
                    <a:srgbClr val="FFFFFF"/>
                  </a:solidFill>
                  <a:latin typeface="Arial" charset="0"/>
                  <a:ea typeface="Gotham Medium" pitchFamily="50" charset="0"/>
                  <a:cs typeface="Arial" charset="0"/>
                </a:rPr>
                <a:t>DEL </a:t>
              </a:r>
              <a:r>
                <a:rPr lang="es-PE" altLang="es-PE" sz="800" b="1">
                  <a:solidFill>
                    <a:srgbClr val="FFFFFF"/>
                  </a:solidFill>
                  <a:latin typeface="Arial" charset="0"/>
                  <a:ea typeface="Gotham Medium" pitchFamily="50" charset="0"/>
                  <a:cs typeface="Arial" charset="0"/>
                </a:rPr>
                <a:t>FINANCIAMIENTO</a:t>
              </a:r>
              <a:endParaRPr lang="es-PE" altLang="es-PE" sz="800" b="1">
                <a:latin typeface="Arial" charset="0"/>
                <a:ea typeface="Gotham Medium" pitchFamily="50" charset="0"/>
                <a:cs typeface="Arial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2" grpId="1" animBg="1"/>
      <p:bldP spid="13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0263" y="544513"/>
            <a:ext cx="6248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u="sng" spc="-110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u="sng" spc="-85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OFIDE</a:t>
            </a:r>
            <a:r>
              <a:rPr lang="es-PE" sz="1400" b="1" u="sng" spc="-2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400" b="1" u="sng" spc="-25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</a:t>
            </a:r>
            <a:endParaRPr sz="155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Aprobaciones Acumuladas 2008 </a:t>
            </a:r>
            <a:r>
              <a:rPr lang="es-PE"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Junio 2015:  </a:t>
            </a:r>
            <a:r>
              <a:rPr lang="es-PE" b="1" spc="-80" dirty="0" smtClean="0">
                <a:solidFill>
                  <a:srgbClr val="215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 4,435,884</a:t>
            </a:r>
            <a:endParaRPr sz="1600" b="1" dirty="0">
              <a:solidFill>
                <a:srgbClr val="215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96" y="1524000"/>
            <a:ext cx="4710403" cy="34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18979"/>
              </p:ext>
            </p:extLst>
          </p:nvPr>
        </p:nvGraphicFramePr>
        <p:xfrm>
          <a:off x="1524000" y="5334000"/>
          <a:ext cx="6013450" cy="108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762000" y="1370111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u="sng" spc="-110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   ATENDIDOS:</a:t>
            </a:r>
            <a:endParaRPr lang="es-P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62000" y="5020349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u="sng" spc="-110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 DE  LAS  COLOCACIONES:</a:t>
            </a:r>
            <a:endParaRPr lang="es-P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3 CuadroTexto"/>
          <p:cNvSpPr txBox="1">
            <a:spLocks noChangeArrowheads="1"/>
          </p:cNvSpPr>
          <p:nvPr/>
        </p:nvSpPr>
        <p:spPr bwMode="auto">
          <a:xfrm>
            <a:off x="4262449" y="6215550"/>
            <a:ext cx="2622225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MX" dirty="0">
              <a:solidFill>
                <a:srgbClr val="10253F"/>
              </a:solidFill>
              <a:cs typeface="Arial" pitchFamily="34" charset="0"/>
            </a:endParaRPr>
          </a:p>
        </p:txBody>
      </p:sp>
      <p:sp>
        <p:nvSpPr>
          <p:cNvPr id="59" name="1 Título"/>
          <p:cNvSpPr txBox="1">
            <a:spLocks/>
          </p:cNvSpPr>
          <p:nvPr/>
        </p:nvSpPr>
        <p:spPr bwMode="auto">
          <a:xfrm>
            <a:off x="457200" y="533400"/>
            <a:ext cx="807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PE" sz="1400" b="1" spc="-85" dirty="0">
                <a:solidFill>
                  <a:srgbClr val="004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Principales Proyectos Vigentes</a:t>
            </a:r>
          </a:p>
        </p:txBody>
      </p:sp>
      <p:sp>
        <p:nvSpPr>
          <p:cNvPr id="131" name="3 CuadroTexto"/>
          <p:cNvSpPr txBox="1">
            <a:spLocks noChangeArrowheads="1"/>
          </p:cNvSpPr>
          <p:nvPr/>
        </p:nvSpPr>
        <p:spPr bwMode="auto">
          <a:xfrm>
            <a:off x="4262449" y="6215550"/>
            <a:ext cx="2622225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MX" dirty="0">
              <a:solidFill>
                <a:srgbClr val="10253F"/>
              </a:solidFill>
              <a:cs typeface="Arial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12579" y="1143000"/>
            <a:ext cx="2868670" cy="318747"/>
          </a:xfrm>
          <a:prstGeom prst="rect">
            <a:avLst/>
          </a:prstGeom>
          <a:gradFill rotWithShape="1">
            <a:gsLst>
              <a:gs pos="0">
                <a:srgbClr val="243A7D">
                  <a:shade val="51000"/>
                  <a:satMod val="130000"/>
                </a:srgbClr>
              </a:gs>
              <a:gs pos="80000">
                <a:srgbClr val="243A7D">
                  <a:shade val="93000"/>
                  <a:satMod val="130000"/>
                </a:srgbClr>
              </a:gs>
              <a:gs pos="100000">
                <a:srgbClr val="243A7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243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lIns="101882" tIns="50941" rIns="101882" bIns="50941" anchor="ctr"/>
          <a:lstStyle/>
          <a:p>
            <a:pPr algn="ctr"/>
            <a:r>
              <a:rPr kumimoji="1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s-MX" sz="12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CENTRAL HIDROELÉCTRICA CHAGLLA</a:t>
            </a:r>
          </a:p>
        </p:txBody>
      </p:sp>
      <p:pic>
        <p:nvPicPr>
          <p:cNvPr id="47" name="15 Imagen" descr="Descripción: cid:image002.jpg@01CD05A7.1C95D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931085" cy="2541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2" b="8203"/>
          <a:stretch/>
        </p:blipFill>
        <p:spPr bwMode="auto">
          <a:xfrm>
            <a:off x="436986" y="1600200"/>
            <a:ext cx="2563234" cy="115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 descr="logo_deutscheba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895600"/>
            <a:ext cx="976895" cy="309450"/>
          </a:xfrm>
          <a:prstGeom prst="rect">
            <a:avLst/>
          </a:prstGeom>
        </p:spPr>
      </p:pic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457200" y="3200400"/>
            <a:ext cx="2739975" cy="37333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Financiamiento: US$ </a:t>
            </a: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800 </a:t>
            </a: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Participación de COFIDE: US$ 100 MM</a:t>
            </a:r>
          </a:p>
        </p:txBody>
      </p:sp>
      <p:grpSp>
        <p:nvGrpSpPr>
          <p:cNvPr id="63" name="62 Grupo"/>
          <p:cNvGrpSpPr/>
          <p:nvPr/>
        </p:nvGrpSpPr>
        <p:grpSpPr>
          <a:xfrm>
            <a:off x="3505200" y="3685768"/>
            <a:ext cx="2721414" cy="2158527"/>
            <a:chOff x="277091" y="563830"/>
            <a:chExt cx="4070350" cy="2683358"/>
          </a:xfrm>
        </p:grpSpPr>
        <p:grpSp>
          <p:nvGrpSpPr>
            <p:cNvPr id="64" name="50 Grupo"/>
            <p:cNvGrpSpPr>
              <a:grpSpLocks/>
            </p:cNvGrpSpPr>
            <p:nvPr/>
          </p:nvGrpSpPr>
          <p:grpSpPr bwMode="auto">
            <a:xfrm>
              <a:off x="277091" y="563830"/>
              <a:ext cx="4070350" cy="2683358"/>
              <a:chOff x="322263" y="3853410"/>
              <a:chExt cx="4070350" cy="2683358"/>
            </a:xfrm>
          </p:grpSpPr>
          <p:sp>
            <p:nvSpPr>
              <p:cNvPr id="66" name="Rectangle 33"/>
              <p:cNvSpPr>
                <a:spLocks noChangeArrowheads="1"/>
              </p:cNvSpPr>
              <p:nvPr/>
            </p:nvSpPr>
            <p:spPr bwMode="auto">
              <a:xfrm>
                <a:off x="322263" y="3853410"/>
                <a:ext cx="4070350" cy="339353"/>
              </a:xfrm>
              <a:prstGeom prst="rect">
                <a:avLst/>
              </a:prstGeom>
              <a:gradFill rotWithShape="1">
                <a:gsLst>
                  <a:gs pos="0">
                    <a:srgbClr val="243A7D">
                      <a:shade val="51000"/>
                      <a:satMod val="130000"/>
                    </a:srgbClr>
                  </a:gs>
                  <a:gs pos="80000">
                    <a:srgbClr val="243A7D">
                      <a:shade val="93000"/>
                      <a:satMod val="130000"/>
                    </a:srgbClr>
                  </a:gs>
                  <a:gs pos="100000">
                    <a:srgbClr val="243A7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43A7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IIRSA SUR – TRAMO </a:t>
                </a:r>
                <a:r>
                  <a:rPr lang="es-MX" sz="1400" b="1" dirty="0" smtClean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V</a:t>
                </a:r>
                <a:endParaRPr lang="es-MX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7" name="3 CuadroTexto"/>
              <p:cNvSpPr txBox="1">
                <a:spLocks noChangeArrowheads="1"/>
              </p:cNvSpPr>
              <p:nvPr/>
            </p:nvSpPr>
            <p:spPr bwMode="auto">
              <a:xfrm>
                <a:off x="857223" y="6232525"/>
                <a:ext cx="3017838" cy="304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0253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65" name="15 Imagen" descr="Descripción: cid:image002.jpg@01CD05A7.1C95D07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997" y="2601043"/>
              <a:ext cx="1071557" cy="28608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3 CuadroTexto"/>
          <p:cNvSpPr txBox="1">
            <a:spLocks noChangeArrowheads="1"/>
          </p:cNvSpPr>
          <p:nvPr/>
        </p:nvSpPr>
        <p:spPr bwMode="auto">
          <a:xfrm>
            <a:off x="3685718" y="4367643"/>
            <a:ext cx="3379694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MX" sz="1200" dirty="0">
              <a:solidFill>
                <a:srgbClr val="10253F"/>
              </a:solidFill>
              <a:cs typeface="Arial" pitchFamily="34" charset="0"/>
            </a:endParaRPr>
          </a:p>
        </p:txBody>
      </p:sp>
      <p:pic>
        <p:nvPicPr>
          <p:cNvPr id="72" name="15 Imagen" descr="Descripción: cid:image002.jpg@01CD05A7.1C95D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76" y="5285968"/>
            <a:ext cx="902168" cy="2880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72 Imagen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676" y="5285968"/>
            <a:ext cx="454612" cy="344002"/>
          </a:xfrm>
          <a:prstGeom prst="rect">
            <a:avLst/>
          </a:prstGeom>
        </p:spPr>
      </p:pic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6342590" y="5684842"/>
            <a:ext cx="2739975" cy="373336"/>
          </a:xfrm>
          <a:prstGeom prst="rect">
            <a:avLst/>
          </a:prstGeom>
          <a:solidFill>
            <a:srgbClr val="FFFFFF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50941" tIns="50941" rIns="50941" bIns="509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Emisión por : US$ </a:t>
            </a: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204 </a:t>
            </a: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Participación de COFIDE: US$ </a:t>
            </a: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100 MM</a:t>
            </a:r>
            <a:endParaRPr lang="es-MX" sz="1100" kern="0" dirty="0">
              <a:solidFill>
                <a:srgbClr val="6D6E7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4924" y="4086125"/>
            <a:ext cx="240215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Picture 4" descr="http://stevedunks.co.uk/wp-content/uploads/2009/07/logo_BNP_Parib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1222" y="5257393"/>
            <a:ext cx="720504" cy="303080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0" name="Rectangle 35"/>
          <p:cNvSpPr>
            <a:spLocks noChangeArrowheads="1"/>
          </p:cNvSpPr>
          <p:nvPr/>
        </p:nvSpPr>
        <p:spPr bwMode="auto">
          <a:xfrm>
            <a:off x="3581400" y="5684842"/>
            <a:ext cx="2692977" cy="419900"/>
          </a:xfrm>
          <a:prstGeom prst="rect">
            <a:avLst/>
          </a:prstGeom>
          <a:solidFill>
            <a:srgbClr val="FFFFFF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50941" tIns="50941" rIns="50941" bIns="509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Financiamiento: US$ 220 MM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Participación de COFIDE: US$ 85 MM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514980" y="3684580"/>
            <a:ext cx="2374592" cy="274167"/>
          </a:xfrm>
          <a:prstGeom prst="rect">
            <a:avLst/>
          </a:prstGeom>
          <a:solidFill>
            <a:srgbClr val="243A7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s-MX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s-MX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ENERGÍA EÓLICA</a:t>
            </a:r>
            <a:endParaRPr kumimoji="1" lang="es-MX" sz="1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ncrypted-tbn3.gstatic.com/images?q=tbn:ANd9GcSRZrFQRusbZ9KoQJ9ju94TvrlV9r66tnP2jLUHdgFI4LYs5CR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62" y="4114619"/>
            <a:ext cx="1906708" cy="10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3657600" y="1143000"/>
            <a:ext cx="2438400" cy="318281"/>
          </a:xfrm>
          <a:prstGeom prst="rect">
            <a:avLst/>
          </a:prstGeom>
          <a:gradFill rotWithShape="1">
            <a:gsLst>
              <a:gs pos="0">
                <a:srgbClr val="243A7D">
                  <a:shade val="51000"/>
                  <a:satMod val="130000"/>
                </a:srgbClr>
              </a:gs>
              <a:gs pos="80000">
                <a:srgbClr val="243A7D">
                  <a:shade val="93000"/>
                  <a:satMod val="130000"/>
                </a:srgbClr>
              </a:gs>
              <a:gs pos="100000">
                <a:srgbClr val="243A7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243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lIns="101882" tIns="50941" rIns="101882" bIns="50941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LINEA 2 METRO DE LIMA</a:t>
            </a:r>
          </a:p>
        </p:txBody>
      </p:sp>
      <p:pic>
        <p:nvPicPr>
          <p:cNvPr id="69" name="15 Imagen" descr="Descripción: cid:image002.jpg@01CD05A7.1C95D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08" y="2848966"/>
            <a:ext cx="869392" cy="2642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61" y="1600200"/>
            <a:ext cx="188073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57137"/>
            <a:ext cx="885508" cy="2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3523862" y="3191069"/>
            <a:ext cx="2722115" cy="3848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Emisión por: US</a:t>
            </a: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1,146 </a:t>
            </a: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Participación de COFIDE: US</a:t>
            </a: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$ 80 </a:t>
            </a: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MM</a:t>
            </a:r>
          </a:p>
        </p:txBody>
      </p:sp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6404025" y="1143000"/>
            <a:ext cx="2716270" cy="318747"/>
          </a:xfrm>
          <a:prstGeom prst="rect">
            <a:avLst/>
          </a:prstGeom>
          <a:gradFill rotWithShape="1">
            <a:gsLst>
              <a:gs pos="0">
                <a:srgbClr val="243A7D">
                  <a:shade val="51000"/>
                  <a:satMod val="130000"/>
                </a:srgbClr>
              </a:gs>
              <a:gs pos="80000">
                <a:srgbClr val="243A7D">
                  <a:shade val="93000"/>
                  <a:satMod val="130000"/>
                </a:srgbClr>
              </a:gs>
              <a:gs pos="100000">
                <a:srgbClr val="243A7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243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lIns="101882" tIns="50941" rIns="101882" bIns="50941" anchor="ctr"/>
          <a:lstStyle/>
          <a:p>
            <a:pPr algn="ctr"/>
            <a:r>
              <a:rPr kumimoji="1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C.T. CHILCA 1 - </a:t>
            </a:r>
            <a:r>
              <a:rPr lang="es-MX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ENERSUR</a:t>
            </a:r>
            <a:endParaRPr lang="es-MX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9" name="15 Imagen" descr="Descripción: cid:image002.jpg@01CD05A7.1C95D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25" y="2895600"/>
            <a:ext cx="931085" cy="2541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6404025" y="3200400"/>
            <a:ext cx="2739975" cy="37333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Financiamiento: US$ </a:t>
            </a: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375 </a:t>
            </a: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Participación de COFIDE: US$ </a:t>
            </a:r>
            <a:r>
              <a:rPr lang="es-MX" sz="1100" kern="0" dirty="0" smtClean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75 </a:t>
            </a:r>
            <a:r>
              <a:rPr lang="es-MX" sz="1100" kern="0" dirty="0">
                <a:solidFill>
                  <a:srgbClr val="6D6E71">
                    <a:lumMod val="50000"/>
                  </a:srgb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MM</a:t>
            </a:r>
          </a:p>
        </p:txBody>
      </p:sp>
      <p:pic>
        <p:nvPicPr>
          <p:cNvPr id="9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65" y="2857137"/>
            <a:ext cx="925223" cy="2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78" y="1600200"/>
            <a:ext cx="2444479" cy="11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553457" y="5656356"/>
            <a:ext cx="2799343" cy="411154"/>
          </a:xfrm>
          <a:prstGeom prst="rect">
            <a:avLst/>
          </a:prstGeom>
          <a:solidFill>
            <a:srgbClr val="FFFFFF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50941" tIns="50941" rIns="50941" bIns="5094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Financiamiento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US$  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3,800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Participación de COFIDE 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US$ 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MM</a:t>
            </a:r>
          </a:p>
        </p:txBody>
      </p:sp>
      <p:sp>
        <p:nvSpPr>
          <p:cNvPr id="94" name="Rectangle 41"/>
          <p:cNvSpPr>
            <a:spLocks noChangeArrowheads="1"/>
          </p:cNvSpPr>
          <p:nvPr/>
        </p:nvSpPr>
        <p:spPr bwMode="auto">
          <a:xfrm>
            <a:off x="466145" y="3695100"/>
            <a:ext cx="2743200" cy="272979"/>
          </a:xfrm>
          <a:prstGeom prst="rect">
            <a:avLst/>
          </a:prstGeom>
          <a:solidFill>
            <a:srgbClr val="243A7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GASODUCTO DEL SUR</a:t>
            </a:r>
            <a:endParaRPr kumimoji="1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99" y="5365554"/>
            <a:ext cx="973885" cy="26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5" y="4138196"/>
            <a:ext cx="2300327" cy="108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8" y="5350200"/>
            <a:ext cx="885508" cy="2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n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895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685800" y="953645"/>
            <a:ext cx="807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PE" sz="1400" b="1" spc="-85" dirty="0" smtClean="0">
                <a:solidFill>
                  <a:srgbClr val="004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Evolución de COFIDE a lo largo de su historia …</a:t>
            </a:r>
            <a:endParaRPr lang="es-PE" sz="1400" b="1" spc="-85" dirty="0">
              <a:solidFill>
                <a:srgbClr val="004B8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06412" y="4724400"/>
            <a:ext cx="8131176" cy="991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26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200" b="1" spc="-195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OFIDE</a:t>
            </a:r>
            <a:r>
              <a:rPr lang="es-PE" sz="3200" b="1" spc="-19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200" b="1" spc="-195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700" eaLnBrk="1" fontAlgn="auto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spc="-195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Retos, Nueva Estrategia 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5257800"/>
            <a:ext cx="85344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213" indent="1588"/>
            <a:r>
              <a:rPr lang="es-PE" sz="2000" b="1" dirty="0" smtClean="0"/>
              <a:t>“La nueva economía a través de los círculos virtuosos del </a:t>
            </a:r>
            <a:r>
              <a:rPr lang="es-PE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</a:t>
            </a:r>
            <a:r>
              <a:rPr lang="es-PE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Botton</a:t>
            </a:r>
            <a:r>
              <a:rPr lang="es-PE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</a:t>
            </a:r>
            <a:r>
              <a:rPr lang="es-PE" sz="2000" b="1" dirty="0" smtClean="0"/>
              <a:t>”</a:t>
            </a:r>
          </a:p>
          <a:p>
            <a:pPr marL="176213" indent="1588"/>
            <a:r>
              <a:rPr lang="es-PE" sz="1200" i="1" dirty="0" smtClean="0"/>
              <a:t>    (John </a:t>
            </a:r>
            <a:r>
              <a:rPr lang="es-PE" sz="1200" i="1" dirty="0" err="1" smtClean="0"/>
              <a:t>Elkington</a:t>
            </a:r>
            <a:r>
              <a:rPr lang="es-PE" sz="1200" i="1" dirty="0" smtClean="0"/>
              <a:t> </a:t>
            </a:r>
            <a:r>
              <a:rPr lang="es-PE" sz="1200" i="1" dirty="0"/>
              <a:t>– U. </a:t>
            </a:r>
            <a:r>
              <a:rPr lang="es-PE" sz="1200" i="1" dirty="0" err="1" smtClean="0"/>
              <a:t>College</a:t>
            </a:r>
            <a:r>
              <a:rPr lang="es-PE" sz="1200" i="1" dirty="0" smtClean="0"/>
              <a:t> of London 1994</a:t>
            </a:r>
            <a:r>
              <a:rPr lang="es-PE" sz="1200" i="1" dirty="0"/>
              <a:t>)</a:t>
            </a:r>
          </a:p>
          <a:p>
            <a:endParaRPr lang="es-PE" sz="2400" dirty="0" smtClean="0"/>
          </a:p>
          <a:p>
            <a:endParaRPr lang="es-PE" sz="2400" dirty="0"/>
          </a:p>
        </p:txBody>
      </p:sp>
      <p:pic>
        <p:nvPicPr>
          <p:cNvPr id="4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B8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593</Words>
  <Application>Microsoft Office PowerPoint</Application>
  <PresentationFormat>Presentación en pantalla (4:3)</PresentationFormat>
  <Paragraphs>83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LOGOTIPO_COFIDE_HORIZONTAL</dc:title>
  <dc:creator>Gutierrez Sarai</dc:creator>
  <cp:lastModifiedBy>lterrone</cp:lastModifiedBy>
  <cp:revision>252</cp:revision>
  <cp:lastPrinted>2015-01-22T14:52:16Z</cp:lastPrinted>
  <dcterms:created xsi:type="dcterms:W3CDTF">2014-08-24T16:38:48Z</dcterms:created>
  <dcterms:modified xsi:type="dcterms:W3CDTF">2015-10-07T22:33:10Z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2014-08-24T00:00:00Z</vt:filetime>
  </property>
  <property fmtid="{D5CDD505-2E9C-101B-9397-08002B2CF9AE}" pid="3" name="LastSaved">
    <vt:filetime>2014-08-24T00:00:00Z</vt:filetime>
  </property>
</Properties>
</file>